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6858000" cy="9906000" type="A4"/>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0E0C"/>
    <a:srgbClr val="004C5A"/>
    <a:srgbClr val="E3F1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9834" autoAdjust="0"/>
  </p:normalViewPr>
  <p:slideViewPr>
    <p:cSldViewPr>
      <p:cViewPr>
        <p:scale>
          <a:sx n="121" d="100"/>
          <a:sy n="121" d="100"/>
        </p:scale>
        <p:origin x="-786" y="1980"/>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7E2853-1A23-2A40-A620-4D278A890F6E}" type="datetimeFigureOut">
              <a:rPr lang="fr-FR" smtClean="0"/>
              <a:pPr/>
              <a:t>04/03/2014</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E965E5-44F2-3A4E-B75D-412EF9A60632}" type="slidenum">
              <a:rPr lang="fr-FR" smtClean="0"/>
              <a:pPr/>
              <a:t>‹N°›</a:t>
            </a:fld>
            <a:endParaRPr lang="fr-FR"/>
          </a:p>
        </p:txBody>
      </p:sp>
    </p:spTree>
    <p:extLst>
      <p:ext uri="{BB962C8B-B14F-4D97-AF65-F5344CB8AC3E}">
        <p14:creationId xmlns:p14="http://schemas.microsoft.com/office/powerpoint/2010/main" val="9800486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7A068D-4718-024E-9A86-F6010F2BE5F9}" type="datetimeFigureOut">
              <a:rPr lang="fr-FR" smtClean="0"/>
              <a:pPr/>
              <a:t>04/03/2014</a:t>
            </a:fld>
            <a:endParaRPr lang="fr-FR"/>
          </a:p>
        </p:txBody>
      </p:sp>
      <p:sp>
        <p:nvSpPr>
          <p:cNvPr id="4" name="Espace réservé de l'image des diapositives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1BC6C5-7837-8340-B2BB-D562C4488119}" type="slidenum">
              <a:rPr lang="fr-FR" smtClean="0"/>
              <a:pPr/>
              <a:t>‹N°›</a:t>
            </a:fld>
            <a:endParaRPr lang="fr-FR"/>
          </a:p>
        </p:txBody>
      </p:sp>
    </p:spTree>
    <p:extLst>
      <p:ext uri="{BB962C8B-B14F-4D97-AF65-F5344CB8AC3E}">
        <p14:creationId xmlns:p14="http://schemas.microsoft.com/office/powerpoint/2010/main" val="18471782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3077283"/>
            <a:ext cx="5829300" cy="2123369"/>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7377B03-95C7-B048-9A12-FFEF6D33ADB5}" type="datetime1">
              <a:rPr lang="fr-FR" smtClean="0"/>
              <a:pPr/>
              <a:t>04/03/2014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2B8229E-0CF6-4B4B-8EAF-A14E602E3CB7}" type="datetime1">
              <a:rPr lang="fr-FR" smtClean="0"/>
              <a:pPr/>
              <a:t>04/03/2014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6365522"/>
            <a:ext cx="5829300" cy="1967442"/>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BA13CDA-B801-BF4D-A27D-A6B61E831F41}" type="datetime1">
              <a:rPr lang="fr-FR" smtClean="0"/>
              <a:pPr/>
              <a:t>04/03/2014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9858EF1-F235-6647-9D7F-470879478983}" type="datetime1">
              <a:rPr lang="fr-FR" smtClean="0"/>
              <a:pPr/>
              <a:t>04/03/2014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42900" y="396699"/>
            <a:ext cx="6172200" cy="1651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1D8B551-FEEF-234C-95D7-B2E91EED1B0B}" type="datetime1">
              <a:rPr lang="fr-FR" smtClean="0"/>
              <a:pPr/>
              <a:t>04/03/2014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9CAD5229-E741-7647-B220-D1EDD2016D8D}" type="datetime1">
              <a:rPr lang="fr-FR" smtClean="0"/>
              <a:pPr/>
              <a:t>04/03/2014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786B3B-7FDB-644C-9A7C-CA7B8BFC3912}" type="datetime1">
              <a:rPr lang="fr-FR" smtClean="0"/>
              <a:pPr/>
              <a:t>04/03/2014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1" y="394406"/>
            <a:ext cx="2256235" cy="1678517"/>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4500C63-FAE7-9442-B187-24E0573F100C}" type="datetime1">
              <a:rPr lang="fr-FR" smtClean="0"/>
              <a:pPr/>
              <a:t>04/03/2014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934201"/>
            <a:ext cx="4114800" cy="818622"/>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8176E16-8123-D341-BCA4-E71C3A66A2D8}" type="datetime1">
              <a:rPr lang="fr-FR" smtClean="0"/>
              <a:pPr/>
              <a:t>04/03/2014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D7F8E2-B8F3-064C-BA25-13EE31BE5471}" type="datetime1">
              <a:rPr lang="fr-FR" smtClean="0"/>
              <a:pPr/>
              <a:t>04/03/2014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3729037" y="529697"/>
            <a:ext cx="1157288" cy="1126807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257176" y="529697"/>
            <a:ext cx="3357563" cy="1126807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BECE865-7FAB-DA4C-8B36-31D3D09ECF34}" type="datetime1">
              <a:rPr lang="fr-FR" smtClean="0"/>
              <a:pPr/>
              <a:t>04/03/2014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464638-E1DC-4562-9BE5-9E40E9C61F7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6A223DFF-1B45-874B-B564-39F5126AE31F}" type="datetime1">
              <a:rPr lang="fr-FR" smtClean="0"/>
              <a:pPr/>
              <a:t>04/03/2014</a:t>
            </a:fld>
            <a:endParaRPr lang="fr-FR"/>
          </a:p>
        </p:txBody>
      </p:sp>
      <p:sp>
        <p:nvSpPr>
          <p:cNvPr id="5" name="Espace réservé du pied de page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91464638-E1DC-4562-9BE5-9E40E9C61F7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mssutter1@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4664" y="350489"/>
            <a:ext cx="6048672" cy="9205023"/>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p:cNvPicPr/>
          <p:nvPr/>
        </p:nvPicPr>
        <p:blipFill>
          <a:blip r:embed="rId2" cstate="print">
            <a:extLst>
              <a:ext uri="{28A0092B-C50C-407E-A947-70E740481C1C}">
                <a14:useLocalDpi xmlns:a14="http://schemas.microsoft.com/office/drawing/2010/main" val="0"/>
              </a:ext>
            </a:extLst>
          </a:blip>
          <a:stretch>
            <a:fillRect/>
          </a:stretch>
        </p:blipFill>
        <p:spPr>
          <a:xfrm>
            <a:off x="548640" y="540359"/>
            <a:ext cx="5760720" cy="882528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988840" y="5097016"/>
            <a:ext cx="4032448" cy="3528392"/>
          </a:xfrm>
          <a:prstGeom prst="rect">
            <a:avLst/>
          </a:prstGeom>
          <a:solidFill>
            <a:srgbClr val="E3F1FC"/>
          </a:solidFill>
          <a:ln>
            <a:solidFill>
              <a:srgbClr val="E3F1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548680" y="632520"/>
            <a:ext cx="6048672" cy="1538883"/>
          </a:xfrm>
          <a:prstGeom prst="rect">
            <a:avLst/>
          </a:prstGeom>
          <a:noFill/>
        </p:spPr>
        <p:txBody>
          <a:bodyPr wrap="square" rtlCol="0">
            <a:spAutoFit/>
          </a:bodyPr>
          <a:lstStyle/>
          <a:p>
            <a:r>
              <a:rPr lang="fr-FR" sz="4000" b="1" dirty="0">
                <a:solidFill>
                  <a:srgbClr val="870E0C"/>
                </a:solidFill>
                <a:latin typeface="Times" pitchFamily="18" charset="0"/>
              </a:rPr>
              <a:t>FLAUBERT</a:t>
            </a:r>
          </a:p>
          <a:p>
            <a:r>
              <a:rPr lang="fr-FR" sz="3600" spc="-100" dirty="0">
                <a:latin typeface="Times" pitchFamily="18" charset="0"/>
              </a:rPr>
              <a:t>LETTRES À LOUISE COLET</a:t>
            </a:r>
          </a:p>
          <a:p>
            <a:endParaRPr lang="fr-FR" dirty="0"/>
          </a:p>
        </p:txBody>
      </p:sp>
      <p:sp>
        <p:nvSpPr>
          <p:cNvPr id="5" name="ZoneTexte 4"/>
          <p:cNvSpPr txBox="1"/>
          <p:nvPr/>
        </p:nvSpPr>
        <p:spPr>
          <a:xfrm>
            <a:off x="548680" y="4088904"/>
            <a:ext cx="5040560" cy="1200329"/>
          </a:xfrm>
          <a:prstGeom prst="rect">
            <a:avLst/>
          </a:prstGeom>
          <a:noFill/>
        </p:spPr>
        <p:txBody>
          <a:bodyPr wrap="square" rtlCol="0">
            <a:spAutoFit/>
          </a:bodyPr>
          <a:lstStyle/>
          <a:p>
            <a:r>
              <a:rPr lang="fr-FR" dirty="0"/>
              <a:t>CRÉATION THÉÂTRALE</a:t>
            </a:r>
          </a:p>
          <a:p>
            <a:r>
              <a:rPr lang="fr-FR" b="1" dirty="0"/>
              <a:t>COMPAGNIE DU PONT-LEVANT</a:t>
            </a:r>
            <a:endParaRPr lang="fr-FR" dirty="0"/>
          </a:p>
          <a:p>
            <a:r>
              <a:rPr lang="fr-FR" dirty="0"/>
              <a:t>2014</a:t>
            </a:r>
          </a:p>
          <a:p>
            <a:endParaRPr lang="fr-FR" dirty="0"/>
          </a:p>
        </p:txBody>
      </p:sp>
      <p:sp>
        <p:nvSpPr>
          <p:cNvPr id="6" name="ZoneTexte 5"/>
          <p:cNvSpPr txBox="1"/>
          <p:nvPr/>
        </p:nvSpPr>
        <p:spPr>
          <a:xfrm>
            <a:off x="2276872" y="5313040"/>
            <a:ext cx="3528392" cy="3323987"/>
          </a:xfrm>
          <a:prstGeom prst="rect">
            <a:avLst/>
          </a:prstGeom>
          <a:noFill/>
        </p:spPr>
        <p:txBody>
          <a:bodyPr wrap="square" rtlCol="0">
            <a:spAutoFit/>
          </a:bodyPr>
          <a:lstStyle/>
          <a:p>
            <a:pPr algn="just"/>
            <a:r>
              <a:rPr lang="fr-FR" sz="1600" b="1" dirty="0">
                <a:latin typeface="Times" pitchFamily="18" charset="0"/>
              </a:rPr>
              <a:t>ADAPTATION ET MISE EN </a:t>
            </a:r>
            <a:r>
              <a:rPr lang="fr-FR" sz="1600" b="1" dirty="0" smtClean="0">
                <a:latin typeface="Times" pitchFamily="18" charset="0"/>
              </a:rPr>
              <a:t>SCÈNE </a:t>
            </a:r>
          </a:p>
          <a:p>
            <a:pPr algn="just"/>
            <a:r>
              <a:rPr lang="fr-FR" sz="1600" dirty="0" smtClean="0">
                <a:latin typeface="Times" pitchFamily="18" charset="0"/>
              </a:rPr>
              <a:t>Marie-Stéphanie </a:t>
            </a:r>
            <a:r>
              <a:rPr lang="fr-FR" sz="1600" dirty="0">
                <a:latin typeface="Times" pitchFamily="18" charset="0"/>
              </a:rPr>
              <a:t>SUTTER</a:t>
            </a:r>
          </a:p>
          <a:p>
            <a:pPr algn="just"/>
            <a:r>
              <a:rPr lang="fr-FR" sz="1600" b="1" dirty="0">
                <a:latin typeface="Times" pitchFamily="18" charset="0"/>
              </a:rPr>
              <a:t>AVEC : </a:t>
            </a:r>
            <a:endParaRPr lang="fr-FR" sz="1600" b="1" dirty="0" smtClean="0">
              <a:latin typeface="Times" pitchFamily="18" charset="0"/>
            </a:endParaRPr>
          </a:p>
          <a:p>
            <a:pPr algn="just"/>
            <a:r>
              <a:rPr lang="fr-FR" sz="1600" dirty="0" smtClean="0">
                <a:latin typeface="Times" pitchFamily="18" charset="0"/>
              </a:rPr>
              <a:t>Jean-Marie CAMIER</a:t>
            </a:r>
          </a:p>
          <a:p>
            <a:pPr algn="just"/>
            <a:r>
              <a:rPr lang="fr-FR" sz="1600" dirty="0" smtClean="0">
                <a:latin typeface="Times" pitchFamily="18" charset="0"/>
              </a:rPr>
              <a:t>Marie-Stéphanie </a:t>
            </a:r>
            <a:r>
              <a:rPr lang="fr-FR" sz="1600" dirty="0">
                <a:latin typeface="Times" pitchFamily="18" charset="0"/>
              </a:rPr>
              <a:t>SUTTER</a:t>
            </a:r>
          </a:p>
          <a:p>
            <a:pPr algn="just"/>
            <a:r>
              <a:rPr lang="fr-FR" sz="1600" b="1" dirty="0">
                <a:latin typeface="Times" pitchFamily="18" charset="0"/>
              </a:rPr>
              <a:t>ET LA VOIX</a:t>
            </a:r>
            <a:r>
              <a:rPr lang="fr-FR" sz="1600" dirty="0">
                <a:latin typeface="Times" pitchFamily="18" charset="0"/>
              </a:rPr>
              <a:t> </a:t>
            </a:r>
            <a:r>
              <a:rPr lang="fr-FR" sz="1600" b="1" dirty="0">
                <a:latin typeface="Times" pitchFamily="18" charset="0"/>
              </a:rPr>
              <a:t>DE :</a:t>
            </a:r>
            <a:r>
              <a:rPr lang="fr-FR" sz="1600" dirty="0">
                <a:latin typeface="Times" pitchFamily="18" charset="0"/>
              </a:rPr>
              <a:t> </a:t>
            </a:r>
            <a:r>
              <a:rPr lang="fr-FR" sz="1600" dirty="0" smtClean="0">
                <a:latin typeface="Times" pitchFamily="18" charset="0"/>
              </a:rPr>
              <a:t>Michel </a:t>
            </a:r>
            <a:r>
              <a:rPr lang="fr-FR" sz="1600" dirty="0">
                <a:latin typeface="Times" pitchFamily="18" charset="0"/>
              </a:rPr>
              <a:t>PLANQUE</a:t>
            </a:r>
          </a:p>
          <a:p>
            <a:pPr algn="just"/>
            <a:r>
              <a:rPr lang="fr-FR" sz="1600" b="1" dirty="0">
                <a:latin typeface="Times" pitchFamily="18" charset="0"/>
              </a:rPr>
              <a:t>COSTUMES : </a:t>
            </a:r>
            <a:r>
              <a:rPr lang="fr-FR" sz="1600" dirty="0">
                <a:latin typeface="Times" pitchFamily="18" charset="0"/>
              </a:rPr>
              <a:t>Axel BOURSIER</a:t>
            </a:r>
          </a:p>
          <a:p>
            <a:pPr algn="just"/>
            <a:r>
              <a:rPr lang="fr-FR" sz="1600" b="1" dirty="0">
                <a:latin typeface="Times" pitchFamily="18" charset="0"/>
              </a:rPr>
              <a:t>MUSIQUES : </a:t>
            </a:r>
            <a:r>
              <a:rPr lang="fr-FR" sz="1600" dirty="0" err="1">
                <a:latin typeface="Times" pitchFamily="18" charset="0"/>
              </a:rPr>
              <a:t>Vishal</a:t>
            </a:r>
            <a:r>
              <a:rPr lang="fr-FR" sz="1600" dirty="0">
                <a:latin typeface="Times" pitchFamily="18" charset="0"/>
              </a:rPr>
              <a:t> SENUNDON</a:t>
            </a:r>
          </a:p>
          <a:p>
            <a:pPr algn="just"/>
            <a:r>
              <a:rPr lang="fr-FR" sz="1600" b="1" dirty="0">
                <a:latin typeface="Times" pitchFamily="18" charset="0"/>
              </a:rPr>
              <a:t>INFOGRAPHIE : </a:t>
            </a:r>
            <a:r>
              <a:rPr lang="fr-FR" sz="1600" dirty="0">
                <a:latin typeface="Times" pitchFamily="18" charset="0"/>
              </a:rPr>
              <a:t>Sarah GUEDON</a:t>
            </a:r>
          </a:p>
          <a:p>
            <a:pPr algn="just"/>
            <a:r>
              <a:rPr lang="fr-FR" sz="1600" b="1" dirty="0">
                <a:latin typeface="Times" pitchFamily="18" charset="0"/>
              </a:rPr>
              <a:t>PHOTOGRAPHIE : </a:t>
            </a:r>
            <a:r>
              <a:rPr lang="fr-FR" sz="1600" dirty="0">
                <a:latin typeface="Times" pitchFamily="18" charset="0"/>
              </a:rPr>
              <a:t>Jean REYNES</a:t>
            </a:r>
          </a:p>
          <a:p>
            <a:pPr algn="just"/>
            <a:r>
              <a:rPr lang="fr-FR" sz="1600" b="1" dirty="0">
                <a:latin typeface="Times" pitchFamily="18" charset="0"/>
              </a:rPr>
              <a:t>PEINTURE : </a:t>
            </a:r>
            <a:r>
              <a:rPr lang="fr-FR" sz="1600" dirty="0">
                <a:latin typeface="Times" pitchFamily="18" charset="0"/>
              </a:rPr>
              <a:t>Caroline RAINETTE</a:t>
            </a:r>
          </a:p>
          <a:p>
            <a:pPr algn="just"/>
            <a:r>
              <a:rPr lang="fr-FR" sz="1600" b="1" dirty="0">
                <a:latin typeface="Times" pitchFamily="18" charset="0"/>
              </a:rPr>
              <a:t>STAGIAIRE : </a:t>
            </a:r>
            <a:r>
              <a:rPr lang="fr-FR" sz="1600" dirty="0">
                <a:latin typeface="Times" pitchFamily="18" charset="0"/>
              </a:rPr>
              <a:t>Séverine GROUGI</a:t>
            </a:r>
          </a:p>
          <a:p>
            <a:endParaRPr lang="fr-FR" dirty="0"/>
          </a:p>
        </p:txBody>
      </p:sp>
      <p:pic>
        <p:nvPicPr>
          <p:cNvPr id="7" name="Image 6" descr="C:\Users\SUTTER Bernard\Downloads\logo.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696" y="3008784"/>
            <a:ext cx="1637665" cy="1029123"/>
          </a:xfrm>
          <a:prstGeom prst="rect">
            <a:avLst/>
          </a:prstGeom>
          <a:noFill/>
          <a:ln>
            <a:noFill/>
          </a:ln>
        </p:spPr>
      </p:pic>
      <p:sp>
        <p:nvSpPr>
          <p:cNvPr id="8" name="ZoneTexte 7"/>
          <p:cNvSpPr txBox="1"/>
          <p:nvPr/>
        </p:nvSpPr>
        <p:spPr>
          <a:xfrm>
            <a:off x="3429000" y="1784648"/>
            <a:ext cx="2880320" cy="338554"/>
          </a:xfrm>
          <a:prstGeom prst="rect">
            <a:avLst/>
          </a:prstGeom>
          <a:noFill/>
        </p:spPr>
        <p:txBody>
          <a:bodyPr wrap="square" rtlCol="0">
            <a:spAutoFit/>
          </a:bodyPr>
          <a:lstStyle/>
          <a:p>
            <a:r>
              <a:rPr lang="fr-FR" sz="1600" b="1" dirty="0">
                <a:solidFill>
                  <a:srgbClr val="004C5A"/>
                </a:solidFill>
              </a:rPr>
              <a:t>DE MARIE-STÉPHANIE SUTTER</a:t>
            </a:r>
            <a:endParaRPr lang="fr-FR" sz="1600" dirty="0">
              <a:solidFill>
                <a:srgbClr val="004C5A"/>
              </a:solidFill>
            </a:endParaRPr>
          </a:p>
        </p:txBody>
      </p:sp>
      <p:sp>
        <p:nvSpPr>
          <p:cNvPr id="10" name="Rectangle 9"/>
          <p:cNvSpPr/>
          <p:nvPr/>
        </p:nvSpPr>
        <p:spPr>
          <a:xfrm>
            <a:off x="1268760" y="4953000"/>
            <a:ext cx="45719" cy="4320480"/>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2564904" y="3512840"/>
            <a:ext cx="3744416"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fld id="{91464638-E1DC-4562-9BE5-9E40E9C61F7D}"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556792" y="1280592"/>
            <a:ext cx="4176464" cy="1877437"/>
          </a:xfrm>
          <a:prstGeom prst="rect">
            <a:avLst/>
          </a:prstGeom>
          <a:noFill/>
        </p:spPr>
        <p:txBody>
          <a:bodyPr wrap="square" rtlCol="0">
            <a:spAutoFit/>
          </a:bodyPr>
          <a:lstStyle/>
          <a:p>
            <a:pPr algn="just"/>
            <a:r>
              <a:rPr lang="fr-FR" sz="1400" b="1" dirty="0">
                <a:solidFill>
                  <a:srgbClr val="870E0C"/>
                </a:solidFill>
                <a:latin typeface="+mj-lt"/>
              </a:rPr>
              <a:t>Paris, été 1846. Gustave Flaubert a 24 ans. Il n’a encore rien publié et n’est pas reconnu dans le monde des lettres. En entrant dans l’atelier du sculpteur Pradier, il voit une femme vêtue d’une robe bleue qui pose. Le jeune Flaubert vient de tomber amoureux de Louise Colet, poétesse romantique et admirée.</a:t>
            </a:r>
          </a:p>
          <a:p>
            <a:endParaRPr lang="fr-FR" dirty="0"/>
          </a:p>
        </p:txBody>
      </p:sp>
      <p:sp>
        <p:nvSpPr>
          <p:cNvPr id="6" name="Rectangle 5"/>
          <p:cNvSpPr/>
          <p:nvPr/>
        </p:nvSpPr>
        <p:spPr>
          <a:xfrm>
            <a:off x="548680" y="776536"/>
            <a:ext cx="5760640"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476672" y="272480"/>
            <a:ext cx="2232248" cy="369332"/>
          </a:xfrm>
          <a:prstGeom prst="rect">
            <a:avLst/>
          </a:prstGeom>
          <a:noFill/>
        </p:spPr>
        <p:txBody>
          <a:bodyPr wrap="square" rtlCol="0">
            <a:spAutoFit/>
          </a:bodyPr>
          <a:lstStyle/>
          <a:p>
            <a:r>
              <a:rPr lang="fr-FR" b="1" dirty="0">
                <a:latin typeface="Times" pitchFamily="18" charset="0"/>
              </a:rPr>
              <a:t>PRESENTATION</a:t>
            </a:r>
            <a:endParaRPr lang="fr-FR" dirty="0">
              <a:latin typeface="Times" pitchFamily="18" charset="0"/>
            </a:endParaRPr>
          </a:p>
        </p:txBody>
      </p:sp>
      <p:sp>
        <p:nvSpPr>
          <p:cNvPr id="8" name="ZoneTexte 7"/>
          <p:cNvSpPr txBox="1"/>
          <p:nvPr/>
        </p:nvSpPr>
        <p:spPr>
          <a:xfrm>
            <a:off x="548680" y="3296816"/>
            <a:ext cx="5760640" cy="1872207"/>
          </a:xfrm>
          <a:prstGeom prst="rect">
            <a:avLst/>
          </a:prstGeom>
          <a:noFill/>
        </p:spPr>
        <p:txBody>
          <a:bodyPr wrap="square" numCol="2" spcCol="180000" rtlCol="0" anchor="ctr" anchorCtr="0">
            <a:normAutofit fontScale="92500"/>
          </a:bodyPr>
          <a:lstStyle/>
          <a:p>
            <a:pPr indent="288000" algn="just"/>
            <a:r>
              <a:rPr lang="fr-FR" sz="1200" dirty="0">
                <a:latin typeface="Times" pitchFamily="18" charset="0"/>
              </a:rPr>
              <a:t>Nous avons choisi de montrer Flaubert jeune homme, ses premiers pas en amour et en littérature. Vous assisterez à la naissance de l’idylle avec Louise Colet et à l’écriture de </a:t>
            </a:r>
            <a:r>
              <a:rPr lang="fr-FR" sz="1200" i="1" u="sng" dirty="0">
                <a:latin typeface="Times" pitchFamily="18" charset="0"/>
              </a:rPr>
              <a:t>Madame Bovary</a:t>
            </a:r>
            <a:r>
              <a:rPr lang="fr-FR" sz="1200" dirty="0">
                <a:latin typeface="Times" pitchFamily="18" charset="0"/>
              </a:rPr>
              <a:t>, le chef-d’œuvre de Flaubert.  On découvre un Flaubert inattendu : attendri, emporté, passionné et qui doute de lui-même</a:t>
            </a:r>
            <a:r>
              <a:rPr lang="fr-FR" sz="1200" dirty="0" smtClean="0">
                <a:latin typeface="Times" pitchFamily="18" charset="0"/>
              </a:rPr>
              <a:t>.</a:t>
            </a:r>
          </a:p>
          <a:p>
            <a:pPr indent="288000" algn="just"/>
            <a:r>
              <a:rPr lang="fr-FR" sz="1200" dirty="0" smtClean="0">
                <a:latin typeface="Times" pitchFamily="18" charset="0"/>
              </a:rPr>
              <a:t>Venez </a:t>
            </a:r>
            <a:r>
              <a:rPr lang="fr-FR" sz="1200" dirty="0">
                <a:latin typeface="Times" pitchFamily="18" charset="0"/>
              </a:rPr>
              <a:t>plonger au cœur de l’univers flamboyant de Flaubert : romantisme, enthousiasme fulgurant, amour, désespoir, apparitions des personnages de </a:t>
            </a:r>
            <a:r>
              <a:rPr lang="fr-FR" sz="1200" i="1" u="sng" dirty="0">
                <a:latin typeface="Times" pitchFamily="18" charset="0"/>
              </a:rPr>
              <a:t>Madame Bovary</a:t>
            </a:r>
            <a:r>
              <a:rPr lang="fr-FR" sz="1200" u="sng" dirty="0">
                <a:latin typeface="Times" pitchFamily="18" charset="0"/>
              </a:rPr>
              <a:t>,</a:t>
            </a:r>
            <a:r>
              <a:rPr lang="fr-FR" sz="1200" dirty="0">
                <a:latin typeface="Times" pitchFamily="18" charset="0"/>
              </a:rPr>
              <a:t> pensées visionnaires, génie</a:t>
            </a:r>
            <a:r>
              <a:rPr lang="fr-FR" sz="1200" dirty="0" smtClean="0">
                <a:latin typeface="Times" pitchFamily="18" charset="0"/>
              </a:rPr>
              <a:t>…</a:t>
            </a:r>
          </a:p>
          <a:p>
            <a:pPr indent="288000" algn="just"/>
            <a:r>
              <a:rPr lang="fr-FR" sz="1200" dirty="0" smtClean="0">
                <a:latin typeface="Times" pitchFamily="18" charset="0"/>
              </a:rPr>
              <a:t>Nous allons vous raconter l’histoire de la passion qui a uni Louise Colet et Gustave Flaubert, et dont la correspondance est l’une des plus belles correspondances de la littérature française.</a:t>
            </a:r>
          </a:p>
          <a:p>
            <a:endParaRPr lang="fr-FR" sz="1200" dirty="0" smtClean="0">
              <a:latin typeface="Times" pitchFamily="18" charset="0"/>
            </a:endParaRPr>
          </a:p>
          <a:p>
            <a:endParaRPr lang="fr-FR" dirty="0"/>
          </a:p>
        </p:txBody>
      </p:sp>
      <p:sp>
        <p:nvSpPr>
          <p:cNvPr id="9" name="ZoneTexte 8"/>
          <p:cNvSpPr txBox="1"/>
          <p:nvPr/>
        </p:nvSpPr>
        <p:spPr>
          <a:xfrm>
            <a:off x="3429000" y="4592960"/>
            <a:ext cx="2880320" cy="877163"/>
          </a:xfrm>
          <a:prstGeom prst="rect">
            <a:avLst/>
          </a:prstGeom>
          <a:noFill/>
        </p:spPr>
        <p:txBody>
          <a:bodyPr wrap="square" rtlCol="0">
            <a:spAutoFit/>
          </a:bodyPr>
          <a:lstStyle/>
          <a:p>
            <a:pPr algn="just"/>
            <a:r>
              <a:rPr lang="fr-FR" sz="1100" b="1" dirty="0" smtClean="0">
                <a:solidFill>
                  <a:srgbClr val="870E0C"/>
                </a:solidFill>
              </a:rPr>
              <a:t>Flaubert, l'artiste totalement dévoué à son art, choisira-t-il de sacrifier son amour pour Louise ?</a:t>
            </a:r>
          </a:p>
          <a:p>
            <a:endParaRPr lang="fr-FR" dirty="0"/>
          </a:p>
        </p:txBody>
      </p:sp>
      <p:pic>
        <p:nvPicPr>
          <p:cNvPr id="10" name="Image 9"/>
          <p:cNvPicPr/>
          <p:nvPr/>
        </p:nvPicPr>
        <p:blipFill>
          <a:blip r:embed="rId2" cstate="print">
            <a:extLst>
              <a:ext uri="{28A0092B-C50C-407E-A947-70E740481C1C}">
                <a14:useLocalDpi xmlns:a14="http://schemas.microsoft.com/office/drawing/2010/main" val="0"/>
              </a:ext>
            </a:extLst>
          </a:blip>
          <a:stretch>
            <a:fillRect/>
          </a:stretch>
        </p:blipFill>
        <p:spPr>
          <a:xfrm>
            <a:off x="980728" y="5601072"/>
            <a:ext cx="4968552" cy="3418047"/>
          </a:xfrm>
          <a:prstGeom prst="rect">
            <a:avLst/>
          </a:prstGeom>
        </p:spPr>
      </p:pic>
      <p:sp>
        <p:nvSpPr>
          <p:cNvPr id="11" name="Rectangle 10"/>
          <p:cNvSpPr/>
          <p:nvPr/>
        </p:nvSpPr>
        <p:spPr>
          <a:xfrm>
            <a:off x="1124744" y="1208584"/>
            <a:ext cx="45719" cy="1656184"/>
          </a:xfrm>
          <a:prstGeom prst="rect">
            <a:avLst/>
          </a:prstGeom>
          <a:solidFill>
            <a:srgbClr val="870E0C"/>
          </a:solidFill>
          <a:ln>
            <a:solidFill>
              <a:srgbClr val="870E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fld id="{91464638-E1DC-4562-9BE5-9E40E9C61F7D}" type="slidenum">
              <a:rPr lang="fr-FR" smtClean="0"/>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80" y="776536"/>
            <a:ext cx="5760640"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476672" y="272480"/>
            <a:ext cx="3096344" cy="369332"/>
          </a:xfrm>
          <a:prstGeom prst="rect">
            <a:avLst/>
          </a:prstGeom>
          <a:noFill/>
        </p:spPr>
        <p:txBody>
          <a:bodyPr wrap="square" rtlCol="0">
            <a:spAutoFit/>
          </a:bodyPr>
          <a:lstStyle/>
          <a:p>
            <a:r>
              <a:rPr lang="fr-FR" b="1" dirty="0" smtClean="0">
                <a:latin typeface="Times" pitchFamily="18" charset="0"/>
              </a:rPr>
              <a:t>NOTE DE MISE EN SCENE</a:t>
            </a:r>
            <a:endParaRPr lang="fr-FR" dirty="0">
              <a:latin typeface="Times" pitchFamily="18" charset="0"/>
            </a:endParaRPr>
          </a:p>
        </p:txBody>
      </p:sp>
      <p:sp>
        <p:nvSpPr>
          <p:cNvPr id="8" name="ZoneTexte 7"/>
          <p:cNvSpPr txBox="1"/>
          <p:nvPr/>
        </p:nvSpPr>
        <p:spPr>
          <a:xfrm>
            <a:off x="548680" y="1064568"/>
            <a:ext cx="5760640" cy="5184576"/>
          </a:xfrm>
          <a:prstGeom prst="rect">
            <a:avLst/>
          </a:prstGeom>
          <a:noFill/>
        </p:spPr>
        <p:txBody>
          <a:bodyPr wrap="square" numCol="2" spcCol="180000" rtlCol="0">
            <a:normAutofit lnSpcReduction="10000"/>
          </a:bodyPr>
          <a:lstStyle/>
          <a:p>
            <a:pPr indent="288000" algn="just"/>
            <a:r>
              <a:rPr lang="fr-FR" sz="1200" dirty="0" smtClean="0">
                <a:latin typeface="Times" pitchFamily="18" charset="0"/>
              </a:rPr>
              <a:t>L’intrigue met en lumière </a:t>
            </a:r>
            <a:r>
              <a:rPr lang="fr-FR" sz="1200" b="1" dirty="0" smtClean="0">
                <a:latin typeface="Times" pitchFamily="18" charset="0"/>
              </a:rPr>
              <a:t>les amours de Flaubert et Louise Colet</a:t>
            </a:r>
            <a:r>
              <a:rPr lang="fr-FR" sz="1200" dirty="0" smtClean="0">
                <a:latin typeface="Times" pitchFamily="18" charset="0"/>
              </a:rPr>
              <a:t>, qui fut sa maîtresse pendant huit ans, notamment pendant l’écriture de </a:t>
            </a:r>
            <a:r>
              <a:rPr lang="fr-FR" sz="1200" i="1" u="sng" dirty="0" smtClean="0">
                <a:latin typeface="Times" pitchFamily="18" charset="0"/>
              </a:rPr>
              <a:t>Madame Bovary</a:t>
            </a:r>
            <a:r>
              <a:rPr lang="fr-FR" sz="1200" dirty="0" smtClean="0">
                <a:latin typeface="Times" pitchFamily="18" charset="0"/>
              </a:rPr>
              <a:t>. C’est </a:t>
            </a:r>
            <a:r>
              <a:rPr lang="fr-FR" sz="1200" b="1" dirty="0" smtClean="0">
                <a:latin typeface="Times" pitchFamily="18" charset="0"/>
              </a:rPr>
              <a:t>leur correspondance</a:t>
            </a:r>
            <a:r>
              <a:rPr lang="fr-FR" sz="1200" dirty="0" smtClean="0">
                <a:latin typeface="Times" pitchFamily="18" charset="0"/>
              </a:rPr>
              <a:t>, ainsi que des </a:t>
            </a:r>
            <a:r>
              <a:rPr lang="fr-FR" sz="1200" b="1" dirty="0" smtClean="0">
                <a:latin typeface="Times" pitchFamily="18" charset="0"/>
              </a:rPr>
              <a:t>extraits du roman</a:t>
            </a:r>
            <a:r>
              <a:rPr lang="fr-FR" sz="1200" dirty="0" smtClean="0">
                <a:latin typeface="Times" pitchFamily="18" charset="0"/>
              </a:rPr>
              <a:t>, mais aussi des </a:t>
            </a:r>
            <a:r>
              <a:rPr lang="fr-FR" sz="1200" b="1" dirty="0" smtClean="0">
                <a:latin typeface="Times" pitchFamily="18" charset="0"/>
              </a:rPr>
              <a:t>poèmes de Louise et fragments de son journal intime</a:t>
            </a:r>
            <a:r>
              <a:rPr lang="fr-FR" sz="1200" dirty="0" smtClean="0">
                <a:latin typeface="Times" pitchFamily="18" charset="0"/>
              </a:rPr>
              <a:t> qui sera jouée et matérialisée sur l’espace scénique. Le travail des deux écrivains sera montré, notamment l’épreuve du « </a:t>
            </a:r>
            <a:r>
              <a:rPr lang="fr-FR" sz="1200" b="1" dirty="0" err="1" smtClean="0">
                <a:latin typeface="Times" pitchFamily="18" charset="0"/>
              </a:rPr>
              <a:t>gueuloir</a:t>
            </a:r>
            <a:r>
              <a:rPr lang="fr-FR" sz="1200" dirty="0" smtClean="0">
                <a:latin typeface="Times" pitchFamily="18" charset="0"/>
              </a:rPr>
              <a:t> » pendant laquelle Flaubert hurlait les mots qu’il venait d’écrire pour vérifier qu’ils résonnaient bien. </a:t>
            </a:r>
          </a:p>
          <a:p>
            <a:pPr indent="288000" algn="just"/>
            <a:r>
              <a:rPr lang="fr-FR" sz="1200" dirty="0" smtClean="0">
                <a:latin typeface="Times" pitchFamily="18" charset="0"/>
              </a:rPr>
              <a:t>Il ne s’agit en aucun cas d’une lecture ; la scène est scindée en deux, d’un côté le bureau de Flaubert à Croisset en Normandie, de l’autre, le boudoir de Louise à Paris. </a:t>
            </a:r>
            <a:r>
              <a:rPr lang="fr-FR" sz="1200" b="1" dirty="0" smtClean="0">
                <a:latin typeface="Times" pitchFamily="18" charset="0"/>
              </a:rPr>
              <a:t>Les amants s’écrivent et se postent des lettres sous les yeux des spectateurs</a:t>
            </a:r>
            <a:r>
              <a:rPr lang="fr-FR" sz="1200" dirty="0" smtClean="0">
                <a:latin typeface="Times" pitchFamily="18" charset="0"/>
              </a:rPr>
              <a:t>. Par moments, la convention scénique est rompue et ils se retrouvent. </a:t>
            </a:r>
          </a:p>
          <a:p>
            <a:pPr indent="288000" algn="just"/>
            <a:r>
              <a:rPr lang="fr-FR" sz="1200" dirty="0" smtClean="0">
                <a:latin typeface="Times" pitchFamily="18" charset="0"/>
              </a:rPr>
              <a:t>Ma volonté de </a:t>
            </a:r>
            <a:r>
              <a:rPr lang="fr-FR" sz="1200" b="1" dirty="0" smtClean="0">
                <a:latin typeface="Times" pitchFamily="18" charset="0"/>
              </a:rPr>
              <a:t>mettre en scène</a:t>
            </a:r>
            <a:r>
              <a:rPr lang="fr-FR" sz="1200" dirty="0" smtClean="0">
                <a:latin typeface="Times" pitchFamily="18" charset="0"/>
              </a:rPr>
              <a:t> </a:t>
            </a:r>
            <a:r>
              <a:rPr lang="fr-FR" sz="1200" b="1" dirty="0" smtClean="0">
                <a:latin typeface="Times" pitchFamily="18" charset="0"/>
              </a:rPr>
              <a:t>Flaubert jeune</a:t>
            </a:r>
            <a:r>
              <a:rPr lang="fr-FR" sz="1200" dirty="0" smtClean="0">
                <a:latin typeface="Times" pitchFamily="18" charset="0"/>
              </a:rPr>
              <a:t>, avant les premiers succès, permet de montrer un visage peu connu du grand écrivain. J’ai aussi souhaité introduire le personnage de Louise Colet, poétesse romantique et admirée au XIXème siècle, qui est aujourd’hui tombée dans l’oubli. Son salon littéraire, rue de Sèvres était un des plus courus. Eugène Sue, Charles Baudelaire, Alexandre Dumas, Théophile Gautier s’y retrouvaient.</a:t>
            </a:r>
          </a:p>
          <a:p>
            <a:pPr indent="288000" algn="just"/>
            <a:r>
              <a:rPr lang="fr-FR" sz="1200" dirty="0" smtClean="0">
                <a:latin typeface="Times" pitchFamily="18" charset="0"/>
              </a:rPr>
              <a:t>L’idylle entre Louise et Gustave va vite devenir houleuse. D’abord parce que l’art tiendra toujours la première place dans la vie du grand écrivain. Il ferme ainsi la porte </a:t>
            </a:r>
          </a:p>
          <a:p>
            <a:pPr indent="288000" algn="just"/>
            <a:r>
              <a:rPr lang="fr-FR" sz="1200" dirty="0" smtClean="0">
                <a:latin typeface="Times" pitchFamily="18" charset="0"/>
              </a:rPr>
              <a:t>à Louise Colet qu’il voit lors de brefs voyages à Paris, qu’il décrit comme des « oasis » où il va « boire », et «  secouer » sur les genoux de Louise « la poussière de son travail.»  La discorde vient d’une divergence sur l’engagement. Lorsque Louise croit qu’elle est enceinte, Flaubert la quitte et part en Orient. </a:t>
            </a:r>
          </a:p>
          <a:p>
            <a:pPr indent="288000" algn="just"/>
            <a:r>
              <a:rPr lang="fr-FR" sz="1200" dirty="0" smtClean="0">
                <a:latin typeface="Times" pitchFamily="18" charset="0"/>
              </a:rPr>
              <a:t>Deux ans plus tard, il a désormais une nouvelle maîtresse, </a:t>
            </a:r>
            <a:r>
              <a:rPr lang="fr-FR" sz="1200" i="1" u="sng" dirty="0" smtClean="0">
                <a:latin typeface="Times" pitchFamily="18" charset="0"/>
              </a:rPr>
              <a:t>Madame Bovary</a:t>
            </a:r>
            <a:r>
              <a:rPr lang="fr-FR" sz="1200" i="1" dirty="0" smtClean="0">
                <a:latin typeface="Times" pitchFamily="18" charset="0"/>
              </a:rPr>
              <a:t>. </a:t>
            </a:r>
            <a:r>
              <a:rPr lang="fr-FR" sz="1200" dirty="0" smtClean="0">
                <a:latin typeface="Times" pitchFamily="18" charset="0"/>
              </a:rPr>
              <a:t>Le jeune homme est en pleine possession de son talent d’écrivain. </a:t>
            </a:r>
          </a:p>
          <a:p>
            <a:pPr indent="288000" algn="just"/>
            <a:r>
              <a:rPr lang="fr-FR" sz="1200" dirty="0" smtClean="0">
                <a:latin typeface="Times" pitchFamily="18" charset="0"/>
              </a:rPr>
              <a:t>Un deuxième quiproquo ternit la relation entre les deux amants. La mort d’Hippolyte Colet, le mari de Louise, l’a laissée dans une grande détresse financière. C’est donc une nécessité pour Louise de paraître et d’être publiée. Elle a besoin de vivre de sa plume. De son côté, Gustave ne veut « </a:t>
            </a:r>
            <a:r>
              <a:rPr lang="fr-FR" sz="1200" b="1" dirty="0" smtClean="0">
                <a:latin typeface="Times" pitchFamily="18" charset="0"/>
              </a:rPr>
              <a:t>rien publier</a:t>
            </a:r>
            <a:r>
              <a:rPr lang="fr-FR" sz="1200" dirty="0" smtClean="0">
                <a:latin typeface="Times" pitchFamily="18" charset="0"/>
              </a:rPr>
              <a:t> ». C’est un « parti prit ». Un « serment » qu’il s’est «  fait à une époque solennelle de sa vie ».</a:t>
            </a:r>
          </a:p>
          <a:p>
            <a:endParaRPr lang="fr-FR" dirty="0"/>
          </a:p>
        </p:txBody>
      </p:sp>
      <p:pic>
        <p:nvPicPr>
          <p:cNvPr id="10" name="Image 9"/>
          <p:cNvPicPr/>
          <p:nvPr/>
        </p:nvPicPr>
        <p:blipFill>
          <a:blip r:embed="rId2" cstate="print">
            <a:extLst>
              <a:ext uri="{28A0092B-C50C-407E-A947-70E740481C1C}">
                <a14:useLocalDpi xmlns:a14="http://schemas.microsoft.com/office/drawing/2010/main" val="0"/>
              </a:ext>
            </a:extLst>
          </a:blip>
          <a:stretch>
            <a:fillRect/>
          </a:stretch>
        </p:blipFill>
        <p:spPr>
          <a:xfrm>
            <a:off x="2852936" y="6393160"/>
            <a:ext cx="3456384" cy="2520280"/>
          </a:xfrm>
          <a:prstGeom prst="rect">
            <a:avLst/>
          </a:prstGeom>
        </p:spPr>
      </p:pic>
      <p:sp>
        <p:nvSpPr>
          <p:cNvPr id="11" name="ZoneTexte 10"/>
          <p:cNvSpPr txBox="1"/>
          <p:nvPr/>
        </p:nvSpPr>
        <p:spPr>
          <a:xfrm>
            <a:off x="836712" y="6537176"/>
            <a:ext cx="1728192" cy="2462213"/>
          </a:xfrm>
          <a:prstGeom prst="rect">
            <a:avLst/>
          </a:prstGeom>
          <a:noFill/>
        </p:spPr>
        <p:txBody>
          <a:bodyPr wrap="square" rtlCol="0">
            <a:spAutoFit/>
          </a:bodyPr>
          <a:lstStyle/>
          <a:p>
            <a:pPr algn="just"/>
            <a:r>
              <a:rPr lang="fr-FR" sz="1100" dirty="0" smtClean="0">
                <a:solidFill>
                  <a:srgbClr val="870E0C"/>
                </a:solidFill>
              </a:rPr>
              <a:t>Flaubert: « </a:t>
            </a:r>
            <a:r>
              <a:rPr lang="fr-FR" sz="1100" b="1" dirty="0" smtClean="0">
                <a:solidFill>
                  <a:srgbClr val="870E0C"/>
                </a:solidFill>
              </a:rPr>
              <a:t>C’est sur toi que ma pensée revient quand j’ai fait le cercle de mes songeries ; je m’étends dessus comme un voyageur fatigué sur l’herbe de la prairie qui borde sa route. Quand je m’éveille, je pense à toi et ton image, dans le jour, apparaît de temps à autre entre les phrases que je cherche. </a:t>
            </a:r>
            <a:r>
              <a:rPr lang="fr-FR" sz="1100" dirty="0" smtClean="0">
                <a:solidFill>
                  <a:srgbClr val="870E0C"/>
                </a:solidFill>
              </a:rPr>
              <a:t>»</a:t>
            </a:r>
          </a:p>
          <a:p>
            <a:endParaRPr lang="fr-FR" sz="1100" dirty="0"/>
          </a:p>
        </p:txBody>
      </p:sp>
      <p:sp>
        <p:nvSpPr>
          <p:cNvPr id="2" name="Espace réservé du numéro de diapositive 1"/>
          <p:cNvSpPr>
            <a:spLocks noGrp="1"/>
          </p:cNvSpPr>
          <p:nvPr>
            <p:ph type="sldNum" sz="quarter" idx="12"/>
          </p:nvPr>
        </p:nvSpPr>
        <p:spPr/>
        <p:txBody>
          <a:bodyPr/>
          <a:lstStyle/>
          <a:p>
            <a:fld id="{91464638-E1DC-4562-9BE5-9E40E9C61F7D}" type="slidenum">
              <a:rPr lang="fr-FR" smtClean="0"/>
              <a:pPr/>
              <a:t>4</a:t>
            </a:fld>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80" y="2360712"/>
            <a:ext cx="5760640"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476672" y="1856656"/>
            <a:ext cx="3096344" cy="816121"/>
          </a:xfrm>
          <a:prstGeom prst="rect">
            <a:avLst/>
          </a:prstGeom>
          <a:noFill/>
        </p:spPr>
        <p:txBody>
          <a:bodyPr wrap="square" rtlCol="0">
            <a:spAutoFit/>
          </a:bodyPr>
          <a:lstStyle/>
          <a:p>
            <a:pPr>
              <a:lnSpc>
                <a:spcPct val="115000"/>
              </a:lnSpc>
              <a:spcAft>
                <a:spcPts val="1000"/>
              </a:spcAft>
            </a:pPr>
            <a:r>
              <a:rPr lang="fr-FR" b="1" dirty="0" smtClean="0">
                <a:latin typeface="Times" pitchFamily="18" charset="0"/>
                <a:ea typeface="Calibri"/>
                <a:cs typeface="Times New Roman"/>
              </a:rPr>
              <a:t>LES COMEDIENS</a:t>
            </a:r>
            <a:endParaRPr lang="fr-FR" sz="1000" dirty="0" smtClean="0">
              <a:latin typeface="Times" pitchFamily="18" charset="0"/>
              <a:ea typeface="Calibri"/>
              <a:cs typeface="Times New Roman"/>
            </a:endParaRPr>
          </a:p>
          <a:p>
            <a:endParaRPr lang="fr-FR" dirty="0">
              <a:latin typeface="Times" pitchFamily="18" charset="0"/>
            </a:endParaRPr>
          </a:p>
        </p:txBody>
      </p:sp>
      <p:sp>
        <p:nvSpPr>
          <p:cNvPr id="6" name="ZoneTexte 5"/>
          <p:cNvSpPr txBox="1"/>
          <p:nvPr/>
        </p:nvSpPr>
        <p:spPr>
          <a:xfrm>
            <a:off x="548680" y="2576736"/>
            <a:ext cx="3600400" cy="369332"/>
          </a:xfrm>
          <a:prstGeom prst="rect">
            <a:avLst/>
          </a:prstGeom>
          <a:noFill/>
        </p:spPr>
        <p:txBody>
          <a:bodyPr wrap="square" rtlCol="0">
            <a:spAutoFit/>
          </a:bodyPr>
          <a:lstStyle/>
          <a:p>
            <a:r>
              <a:rPr lang="fr-FR" b="1" dirty="0" smtClean="0">
                <a:latin typeface="Times" pitchFamily="18" charset="0"/>
              </a:rPr>
              <a:t>Dans le rôle de Gustave Flaubert :</a:t>
            </a:r>
            <a:endParaRPr lang="fr-FR" dirty="0">
              <a:latin typeface="Times" pitchFamily="18" charset="0"/>
            </a:endParaRPr>
          </a:p>
        </p:txBody>
      </p:sp>
      <p:sp>
        <p:nvSpPr>
          <p:cNvPr id="7" name="ZoneTexte 6"/>
          <p:cNvSpPr txBox="1"/>
          <p:nvPr/>
        </p:nvSpPr>
        <p:spPr>
          <a:xfrm>
            <a:off x="548680" y="2864769"/>
            <a:ext cx="5760640" cy="2520280"/>
          </a:xfrm>
          <a:prstGeom prst="rect">
            <a:avLst/>
          </a:prstGeom>
          <a:noFill/>
        </p:spPr>
        <p:txBody>
          <a:bodyPr wrap="square" numCol="2" spcCol="180000" rtlCol="0">
            <a:normAutofit lnSpcReduction="10000"/>
          </a:bodyPr>
          <a:lstStyle/>
          <a:p>
            <a:pPr algn="just"/>
            <a:r>
              <a:rPr lang="fr-FR" sz="1200" b="1" dirty="0" smtClean="0">
                <a:solidFill>
                  <a:srgbClr val="870E0C"/>
                </a:solidFill>
                <a:latin typeface="Times" pitchFamily="18" charset="0"/>
              </a:rPr>
              <a:t>Jean-Marie CAMIER</a:t>
            </a:r>
            <a:r>
              <a:rPr lang="fr-FR" sz="1200" dirty="0" smtClean="0">
                <a:latin typeface="Times" pitchFamily="18" charset="0"/>
              </a:rPr>
              <a:t> interprète depuis plus de dix ans des textes classiques (</a:t>
            </a:r>
            <a:r>
              <a:rPr lang="fr-FR" sz="1200" i="1" dirty="0" smtClean="0">
                <a:latin typeface="Times" pitchFamily="18" charset="0"/>
              </a:rPr>
              <a:t>Le Bourgeois Gentilhomme, Le Mariage Forcé</a:t>
            </a:r>
            <a:r>
              <a:rPr lang="fr-FR" sz="1200" dirty="0" smtClean="0">
                <a:latin typeface="Times" pitchFamily="18" charset="0"/>
              </a:rPr>
              <a:t>), contemporains (</a:t>
            </a:r>
            <a:r>
              <a:rPr lang="fr-FR" sz="1200" i="1" dirty="0" err="1" smtClean="0">
                <a:latin typeface="Times" pitchFamily="18" charset="0"/>
              </a:rPr>
              <a:t>Pop-Corn</a:t>
            </a:r>
            <a:r>
              <a:rPr lang="fr-FR" sz="1200" i="1" dirty="0" smtClean="0">
                <a:latin typeface="Times" pitchFamily="18" charset="0"/>
              </a:rPr>
              <a:t>, Un Fleuve pour un autre</a:t>
            </a:r>
            <a:r>
              <a:rPr lang="fr-FR" sz="1200" dirty="0" smtClean="0">
                <a:latin typeface="Times" pitchFamily="18" charset="0"/>
              </a:rPr>
              <a:t>) et participe à des créations collectives (</a:t>
            </a:r>
            <a:r>
              <a:rPr lang="fr-FR" sz="1200" i="1" dirty="0" smtClean="0">
                <a:latin typeface="Times" pitchFamily="18" charset="0"/>
              </a:rPr>
              <a:t>La </a:t>
            </a:r>
            <a:r>
              <a:rPr lang="fr-FR" sz="1200" i="1" dirty="0" err="1" smtClean="0">
                <a:latin typeface="Times" pitchFamily="18" charset="0"/>
              </a:rPr>
              <a:t>Chingada</a:t>
            </a:r>
            <a:r>
              <a:rPr lang="fr-FR" sz="1200" dirty="0" smtClean="0">
                <a:latin typeface="Times" pitchFamily="18" charset="0"/>
              </a:rPr>
              <a:t>). Il créée et développe aussi des spectacles pour enfants au sein de la compagnie </a:t>
            </a:r>
            <a:r>
              <a:rPr lang="fr-FR" sz="1200" i="1" dirty="0" smtClean="0">
                <a:latin typeface="Times" pitchFamily="18" charset="0"/>
              </a:rPr>
              <a:t>Le Fleuve caché. </a:t>
            </a:r>
            <a:r>
              <a:rPr lang="fr-FR" sz="1200" dirty="0" smtClean="0">
                <a:latin typeface="Times" pitchFamily="18" charset="0"/>
              </a:rPr>
              <a:t>En 2007, il écrit et joue, avec Bérangère </a:t>
            </a:r>
            <a:r>
              <a:rPr lang="fr-FR" sz="1200" dirty="0" err="1" smtClean="0">
                <a:latin typeface="Times" pitchFamily="18" charset="0"/>
              </a:rPr>
              <a:t>Dardre</a:t>
            </a:r>
            <a:r>
              <a:rPr lang="fr-FR" sz="1200" dirty="0" smtClean="0">
                <a:latin typeface="Times" pitchFamily="18" charset="0"/>
              </a:rPr>
              <a:t>, </a:t>
            </a:r>
            <a:r>
              <a:rPr lang="fr-FR" sz="1200" i="1" dirty="0" smtClean="0">
                <a:latin typeface="Times" pitchFamily="18" charset="0"/>
              </a:rPr>
              <a:t>Le Voyage de Satan, </a:t>
            </a:r>
            <a:r>
              <a:rPr lang="fr-FR" sz="1200" dirty="0" smtClean="0">
                <a:latin typeface="Times" pitchFamily="18" charset="0"/>
              </a:rPr>
              <a:t>et en 2009, cette collaboration se poursuite avec la création d’un autre conte jeune public : </a:t>
            </a:r>
            <a:r>
              <a:rPr lang="fr-FR" sz="1200" i="1" dirty="0" smtClean="0">
                <a:latin typeface="Times" pitchFamily="18" charset="0"/>
              </a:rPr>
              <a:t>Peau de mille bêtes. </a:t>
            </a:r>
            <a:r>
              <a:rPr lang="fr-FR" sz="1200" dirty="0" smtClean="0">
                <a:latin typeface="Times" pitchFamily="18" charset="0"/>
              </a:rPr>
              <a:t>Sa formation commence par une expérience pratique du jeu théâtral en jouant des spectacles et en participant à des ateliers de recherche et d’improvisation avec la troupe </a:t>
            </a:r>
            <a:r>
              <a:rPr lang="fr-FR" sz="1200" i="1" dirty="0" smtClean="0">
                <a:latin typeface="Times" pitchFamily="18" charset="0"/>
              </a:rPr>
              <a:t>Vol de Nuit. </a:t>
            </a:r>
            <a:r>
              <a:rPr lang="fr-FR" sz="1200" dirty="0" smtClean="0">
                <a:latin typeface="Times" pitchFamily="18" charset="0"/>
              </a:rPr>
              <a:t>Il approfondit sa technique en fréquentant, entre autres, les ateliers </a:t>
            </a:r>
            <a:r>
              <a:rPr lang="fr-FR" sz="1200" i="1" dirty="0" smtClean="0">
                <a:latin typeface="Times" pitchFamily="18" charset="0"/>
              </a:rPr>
              <a:t>Pleins Feux  </a:t>
            </a:r>
            <a:r>
              <a:rPr lang="fr-FR" sz="1200" dirty="0" smtClean="0">
                <a:latin typeface="Times" pitchFamily="18" charset="0"/>
              </a:rPr>
              <a:t>et </a:t>
            </a:r>
            <a:r>
              <a:rPr lang="fr-FR" sz="1200" i="1" dirty="0" smtClean="0">
                <a:latin typeface="Times" pitchFamily="18" charset="0"/>
              </a:rPr>
              <a:t>L’Esperluette. </a:t>
            </a:r>
            <a:r>
              <a:rPr lang="fr-FR" sz="1200" dirty="0" smtClean="0">
                <a:latin typeface="Times" pitchFamily="18" charset="0"/>
              </a:rPr>
              <a:t>Il s’initie à la direction d’acteur, au clown, à la marionnette et au jeu masqué. Depuis 2005, il transmet son expérience en dirigeant des ateliers pour enfants, adolescents et adultes. Il continue de se former à de nouvelles disciplines et à développer de nouveaux projets.</a:t>
            </a:r>
          </a:p>
          <a:p>
            <a:endParaRPr lang="fr-FR" dirty="0"/>
          </a:p>
        </p:txBody>
      </p:sp>
      <p:pic>
        <p:nvPicPr>
          <p:cNvPr id="12" name="Image 11"/>
          <p:cNvPicPr/>
          <p:nvPr/>
        </p:nvPicPr>
        <p:blipFill>
          <a:blip r:embed="rId2" cstate="print">
            <a:extLst>
              <a:ext uri="{28A0092B-C50C-407E-A947-70E740481C1C}">
                <a14:useLocalDpi xmlns:a14="http://schemas.microsoft.com/office/drawing/2010/main" val="0"/>
              </a:ext>
            </a:extLst>
          </a:blip>
          <a:stretch>
            <a:fillRect/>
          </a:stretch>
        </p:blipFill>
        <p:spPr>
          <a:xfrm>
            <a:off x="944704" y="5457056"/>
            <a:ext cx="4968592" cy="3528392"/>
          </a:xfrm>
          <a:prstGeom prst="rect">
            <a:avLst/>
          </a:prstGeom>
        </p:spPr>
      </p:pic>
      <p:sp>
        <p:nvSpPr>
          <p:cNvPr id="13" name="ZoneTexte 12"/>
          <p:cNvSpPr txBox="1"/>
          <p:nvPr/>
        </p:nvSpPr>
        <p:spPr>
          <a:xfrm>
            <a:off x="476672" y="8985448"/>
            <a:ext cx="5472608" cy="738664"/>
          </a:xfrm>
          <a:prstGeom prst="rect">
            <a:avLst/>
          </a:prstGeom>
          <a:noFill/>
        </p:spPr>
        <p:txBody>
          <a:bodyPr wrap="square" rtlCol="0">
            <a:spAutoFit/>
          </a:bodyPr>
          <a:lstStyle/>
          <a:p>
            <a:pPr algn="r"/>
            <a:r>
              <a:rPr lang="fr-FR" sz="1200" dirty="0" smtClean="0">
                <a:solidFill>
                  <a:srgbClr val="870E0C"/>
                </a:solidFill>
                <a:latin typeface="+mj-lt"/>
              </a:rPr>
              <a:t>Flaubert : </a:t>
            </a:r>
            <a:r>
              <a:rPr lang="fr-FR" sz="1200" b="1" dirty="0" smtClean="0">
                <a:solidFill>
                  <a:srgbClr val="870E0C"/>
                </a:solidFill>
                <a:latin typeface="+mj-lt"/>
              </a:rPr>
              <a:t>« Il faut nous séparer. »</a:t>
            </a:r>
            <a:endParaRPr lang="fr-FR" sz="1200" dirty="0" smtClean="0">
              <a:solidFill>
                <a:srgbClr val="870E0C"/>
              </a:solidFill>
              <a:latin typeface="+mj-lt"/>
            </a:endParaRPr>
          </a:p>
          <a:p>
            <a:pPr algn="r"/>
            <a:r>
              <a:rPr lang="fr-FR" sz="1200" dirty="0" smtClean="0">
                <a:solidFill>
                  <a:srgbClr val="870E0C"/>
                </a:solidFill>
                <a:latin typeface="+mj-lt"/>
              </a:rPr>
              <a:t>Louise :</a:t>
            </a:r>
            <a:r>
              <a:rPr lang="fr-FR" sz="1200" b="1" dirty="0" smtClean="0">
                <a:solidFill>
                  <a:srgbClr val="870E0C"/>
                </a:solidFill>
                <a:latin typeface="+mj-lt"/>
              </a:rPr>
              <a:t> « Gustave, écris-moi, écris-moi vite ! »</a:t>
            </a:r>
            <a:endParaRPr lang="fr-FR" sz="1200" dirty="0" smtClean="0">
              <a:solidFill>
                <a:srgbClr val="870E0C"/>
              </a:solidFill>
              <a:latin typeface="+mj-lt"/>
            </a:endParaRPr>
          </a:p>
          <a:p>
            <a:endParaRPr lang="fr-FR" dirty="0">
              <a:solidFill>
                <a:srgbClr val="870E0C"/>
              </a:solidFill>
              <a:latin typeface="+mj-lt"/>
            </a:endParaRPr>
          </a:p>
        </p:txBody>
      </p:sp>
      <p:sp>
        <p:nvSpPr>
          <p:cNvPr id="2" name="Espace réservé du numéro de diapositive 1"/>
          <p:cNvSpPr>
            <a:spLocks noGrp="1"/>
          </p:cNvSpPr>
          <p:nvPr>
            <p:ph type="sldNum" sz="quarter" idx="12"/>
          </p:nvPr>
        </p:nvSpPr>
        <p:spPr/>
        <p:txBody>
          <a:bodyPr/>
          <a:lstStyle/>
          <a:p>
            <a:fld id="{91464638-E1DC-4562-9BE5-9E40E9C61F7D}" type="slidenum">
              <a:rPr lang="fr-FR" smtClean="0"/>
              <a:pPr/>
              <a:t>5</a:t>
            </a:fld>
            <a:endParaRPr lang="fr-FR"/>
          </a:p>
        </p:txBody>
      </p:sp>
      <p:sp>
        <p:nvSpPr>
          <p:cNvPr id="9" name="ZoneTexte 8"/>
          <p:cNvSpPr txBox="1"/>
          <p:nvPr/>
        </p:nvSpPr>
        <p:spPr>
          <a:xfrm>
            <a:off x="548680" y="344488"/>
            <a:ext cx="5760640" cy="1384995"/>
          </a:xfrm>
          <a:prstGeom prst="rect">
            <a:avLst/>
          </a:prstGeom>
          <a:noFill/>
        </p:spPr>
        <p:txBody>
          <a:bodyPr wrap="square" numCol="2" spcCol="180000" rtlCol="0">
            <a:spAutoFit/>
          </a:bodyPr>
          <a:lstStyle/>
          <a:p>
            <a:pPr indent="288000" algn="just"/>
            <a:r>
              <a:rPr lang="fr-FR" sz="1200" dirty="0">
                <a:latin typeface="Times" pitchFamily="18" charset="0"/>
              </a:rPr>
              <a:t>La relation amoureuse devient un passionnant échange de points de vue en art et en littérature. Gustave trouve en Louise un égal à l’intelligence redoutable. Louise est la destinataire de la lettre où Flaubert raconte la création du « </a:t>
            </a:r>
            <a:r>
              <a:rPr lang="fr-FR" sz="1200" b="1" dirty="0">
                <a:latin typeface="Times" pitchFamily="18" charset="0"/>
              </a:rPr>
              <a:t>livre sur rien, qui se tiendrait de lui-même, par la force interne de son style, comme la terre, sans être soutenue, se tient en l’air</a:t>
            </a:r>
            <a:r>
              <a:rPr lang="fr-FR" sz="1200" dirty="0">
                <a:latin typeface="Times" pitchFamily="18" charset="0"/>
              </a:rPr>
              <a:t> ». C’est à Louise Colet que l’auteur de </a:t>
            </a:r>
            <a:r>
              <a:rPr lang="fr-FR" sz="1200" i="1" u="sng" dirty="0">
                <a:latin typeface="Times" pitchFamily="18" charset="0"/>
              </a:rPr>
              <a:t>Madame Bovary</a:t>
            </a:r>
            <a:r>
              <a:rPr lang="fr-FR" sz="1200" i="1" dirty="0">
                <a:latin typeface="Times" pitchFamily="18" charset="0"/>
              </a:rPr>
              <a:t> </a:t>
            </a:r>
            <a:r>
              <a:rPr lang="fr-FR" sz="1200" dirty="0">
                <a:latin typeface="Times" pitchFamily="18" charset="0"/>
              </a:rPr>
              <a:t>a légué ce qui deviendra son testament littéraire. </a:t>
            </a:r>
          </a:p>
          <a:p>
            <a:pPr algn="just"/>
            <a:endParaRPr lang="fr-FR" dirty="0"/>
          </a:p>
        </p:txBody>
      </p:sp>
      <p:sp>
        <p:nvSpPr>
          <p:cNvPr id="14" name="ZoneTexte 13"/>
          <p:cNvSpPr txBox="1"/>
          <p:nvPr/>
        </p:nvSpPr>
        <p:spPr>
          <a:xfrm>
            <a:off x="3501008" y="1280592"/>
            <a:ext cx="2808312" cy="738664"/>
          </a:xfrm>
          <a:prstGeom prst="rect">
            <a:avLst/>
          </a:prstGeom>
          <a:noFill/>
        </p:spPr>
        <p:txBody>
          <a:bodyPr wrap="square" rtlCol="0">
            <a:spAutoFit/>
          </a:bodyPr>
          <a:lstStyle/>
          <a:p>
            <a:pPr algn="r"/>
            <a:r>
              <a:rPr lang="fr-FR" sz="1200" b="1" dirty="0" smtClean="0">
                <a:solidFill>
                  <a:srgbClr val="004C5A"/>
                </a:solidFill>
                <a:latin typeface="Times" pitchFamily="18" charset="0"/>
              </a:rPr>
              <a:t>Marie-Stéphanie SUTTER, </a:t>
            </a:r>
          </a:p>
          <a:p>
            <a:pPr algn="r"/>
            <a:r>
              <a:rPr lang="fr-FR" sz="1200" b="1" dirty="0" smtClean="0">
                <a:solidFill>
                  <a:srgbClr val="004C5A"/>
                </a:solidFill>
                <a:latin typeface="Times" pitchFamily="18" charset="0"/>
              </a:rPr>
              <a:t>adaptation et mise en scène</a:t>
            </a:r>
          </a:p>
          <a:p>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48680" y="488504"/>
            <a:ext cx="3672408" cy="369332"/>
          </a:xfrm>
          <a:prstGeom prst="rect">
            <a:avLst/>
          </a:prstGeom>
          <a:noFill/>
        </p:spPr>
        <p:txBody>
          <a:bodyPr wrap="square" rtlCol="0">
            <a:spAutoFit/>
          </a:bodyPr>
          <a:lstStyle/>
          <a:p>
            <a:r>
              <a:rPr lang="fr-FR" b="1" dirty="0" smtClean="0">
                <a:latin typeface="Times" pitchFamily="18" charset="0"/>
              </a:rPr>
              <a:t>Dans le rôle de Louise Colet :</a:t>
            </a:r>
            <a:endParaRPr lang="fr-FR" dirty="0" smtClean="0">
              <a:latin typeface="Times" pitchFamily="18" charset="0"/>
            </a:endParaRPr>
          </a:p>
        </p:txBody>
      </p:sp>
      <p:sp>
        <p:nvSpPr>
          <p:cNvPr id="5" name="ZoneTexte 4"/>
          <p:cNvSpPr txBox="1"/>
          <p:nvPr/>
        </p:nvSpPr>
        <p:spPr>
          <a:xfrm>
            <a:off x="548680" y="776536"/>
            <a:ext cx="5760640" cy="2492990"/>
          </a:xfrm>
          <a:prstGeom prst="rect">
            <a:avLst/>
          </a:prstGeom>
          <a:noFill/>
        </p:spPr>
        <p:txBody>
          <a:bodyPr wrap="square" numCol="2" spcCol="180000" rtlCol="0">
            <a:spAutoFit/>
          </a:bodyPr>
          <a:lstStyle/>
          <a:p>
            <a:pPr algn="just"/>
            <a:r>
              <a:rPr lang="fr-FR" sz="1200" b="1" dirty="0" smtClean="0">
                <a:solidFill>
                  <a:srgbClr val="870E0C"/>
                </a:solidFill>
                <a:latin typeface="Times" pitchFamily="18" charset="0"/>
              </a:rPr>
              <a:t>Marie-Stéphanie SUTTER </a:t>
            </a:r>
            <a:r>
              <a:rPr lang="fr-FR" sz="1200" dirty="0" smtClean="0">
                <a:solidFill>
                  <a:srgbClr val="870E0C"/>
                </a:solidFill>
                <a:latin typeface="Times" pitchFamily="18" charset="0"/>
              </a:rPr>
              <a:t> </a:t>
            </a:r>
            <a:r>
              <a:rPr lang="fr-FR" sz="1200" dirty="0" smtClean="0">
                <a:latin typeface="Times" pitchFamily="18" charset="0"/>
              </a:rPr>
              <a:t>a suivi la formation de l’Institut de théâtre et cinéma Lee </a:t>
            </a:r>
            <a:r>
              <a:rPr lang="fr-FR" sz="1200" dirty="0" err="1" smtClean="0">
                <a:latin typeface="Times" pitchFamily="18" charset="0"/>
              </a:rPr>
              <a:t>Strasberg</a:t>
            </a:r>
            <a:r>
              <a:rPr lang="fr-FR" sz="1200" dirty="0" smtClean="0">
                <a:latin typeface="Times" pitchFamily="18" charset="0"/>
              </a:rPr>
              <a:t> à New York, et des stages avec Jack </a:t>
            </a:r>
            <a:r>
              <a:rPr lang="fr-FR" sz="1200" dirty="0" err="1" smtClean="0">
                <a:latin typeface="Times" pitchFamily="18" charset="0"/>
              </a:rPr>
              <a:t>Waltzer</a:t>
            </a:r>
            <a:r>
              <a:rPr lang="fr-FR" sz="1200" dirty="0" smtClean="0">
                <a:latin typeface="Times" pitchFamily="18" charset="0"/>
              </a:rPr>
              <a:t> ou Anthony </a:t>
            </a:r>
            <a:r>
              <a:rPr lang="fr-FR" sz="1200" dirty="0" err="1" smtClean="0">
                <a:latin typeface="Times" pitchFamily="18" charset="0"/>
              </a:rPr>
              <a:t>Magnier</a:t>
            </a:r>
            <a:r>
              <a:rPr lang="fr-FR" sz="1200" dirty="0" smtClean="0">
                <a:latin typeface="Times" pitchFamily="18" charset="0"/>
              </a:rPr>
              <a:t>. Elle a aussi obtenu un DEA de Littérature comparée à la Sorbonne. Elle a joué dans les théâtres Off-Broadway, notamment dans </a:t>
            </a:r>
            <a:r>
              <a:rPr lang="fr-FR" sz="1200" i="1" dirty="0" smtClean="0">
                <a:latin typeface="Times" pitchFamily="18" charset="0"/>
              </a:rPr>
              <a:t>Roméo et Juliette</a:t>
            </a:r>
            <a:r>
              <a:rPr lang="fr-FR" sz="1200" dirty="0" smtClean="0">
                <a:latin typeface="Times" pitchFamily="18" charset="0"/>
              </a:rPr>
              <a:t>, </a:t>
            </a:r>
            <a:r>
              <a:rPr lang="fr-FR" sz="1200" i="1" dirty="0" smtClean="0">
                <a:latin typeface="Times" pitchFamily="18" charset="0"/>
              </a:rPr>
              <a:t>Les Fourberies de Scapin</a:t>
            </a:r>
            <a:r>
              <a:rPr lang="fr-FR" sz="1200" dirty="0" smtClean="0">
                <a:latin typeface="Times" pitchFamily="18" charset="0"/>
              </a:rPr>
              <a:t>, </a:t>
            </a:r>
            <a:r>
              <a:rPr lang="fr-FR" sz="1200" i="1" dirty="0" smtClean="0">
                <a:latin typeface="Times" pitchFamily="18" charset="0"/>
              </a:rPr>
              <a:t>Les Bacchantes</a:t>
            </a:r>
            <a:r>
              <a:rPr lang="fr-FR" sz="1200" dirty="0" smtClean="0">
                <a:latin typeface="Times" pitchFamily="18" charset="0"/>
              </a:rPr>
              <a:t> d’Euripide, l’adaptation théâtre du </a:t>
            </a:r>
            <a:r>
              <a:rPr lang="fr-FR" sz="1200" i="1" dirty="0" err="1" smtClean="0">
                <a:latin typeface="Times" pitchFamily="18" charset="0"/>
              </a:rPr>
              <a:t>DaVinci</a:t>
            </a:r>
            <a:r>
              <a:rPr lang="fr-FR" sz="1200" i="1" dirty="0" smtClean="0">
                <a:latin typeface="Times" pitchFamily="18" charset="0"/>
              </a:rPr>
              <a:t> Code</a:t>
            </a:r>
            <a:r>
              <a:rPr lang="fr-FR" sz="1200" dirty="0" smtClean="0">
                <a:latin typeface="Times" pitchFamily="18" charset="0"/>
              </a:rPr>
              <a:t> de Dan Brown</a:t>
            </a:r>
            <a:r>
              <a:rPr lang="fr-FR" sz="1200" i="1" dirty="0" smtClean="0">
                <a:latin typeface="Times" pitchFamily="18" charset="0"/>
              </a:rPr>
              <a:t>, Panique à </a:t>
            </a:r>
            <a:r>
              <a:rPr lang="fr-FR" sz="1200" i="1" dirty="0" err="1" smtClean="0">
                <a:latin typeface="Times" pitchFamily="18" charset="0"/>
              </a:rPr>
              <a:t>Needle</a:t>
            </a:r>
            <a:r>
              <a:rPr lang="fr-FR" sz="1200" i="1" dirty="0" smtClean="0">
                <a:latin typeface="Times" pitchFamily="18" charset="0"/>
              </a:rPr>
              <a:t> Park</a:t>
            </a:r>
            <a:r>
              <a:rPr lang="fr-FR" sz="1200" dirty="0" smtClean="0">
                <a:latin typeface="Times" pitchFamily="18" charset="0"/>
              </a:rPr>
              <a:t>, </a:t>
            </a:r>
            <a:r>
              <a:rPr lang="fr-FR" sz="1200" i="1" dirty="0" smtClean="0">
                <a:latin typeface="Times" pitchFamily="18" charset="0"/>
              </a:rPr>
              <a:t>Le Prime de Miss Jean Brodie</a:t>
            </a:r>
            <a:r>
              <a:rPr lang="fr-FR" sz="1200" dirty="0" smtClean="0">
                <a:latin typeface="Times" pitchFamily="18" charset="0"/>
              </a:rPr>
              <a:t> de Jay Allen </a:t>
            </a:r>
            <a:r>
              <a:rPr lang="fr-FR" sz="1200" dirty="0" err="1" smtClean="0">
                <a:latin typeface="Times" pitchFamily="18" charset="0"/>
              </a:rPr>
              <a:t>Preson</a:t>
            </a:r>
            <a:r>
              <a:rPr lang="fr-FR" sz="1200" dirty="0" smtClean="0">
                <a:latin typeface="Times" pitchFamily="18" charset="0"/>
              </a:rPr>
              <a:t>, </a:t>
            </a:r>
            <a:r>
              <a:rPr lang="fr-FR" sz="1200" i="1" dirty="0" smtClean="0">
                <a:latin typeface="Times" pitchFamily="18" charset="0"/>
              </a:rPr>
              <a:t>Hansel et </a:t>
            </a:r>
            <a:r>
              <a:rPr lang="fr-FR" sz="1200" i="1" dirty="0" err="1" smtClean="0">
                <a:latin typeface="Times" pitchFamily="18" charset="0"/>
              </a:rPr>
              <a:t>Gretel</a:t>
            </a:r>
            <a:r>
              <a:rPr lang="fr-FR" sz="1200" dirty="0" smtClean="0">
                <a:latin typeface="Times" pitchFamily="18" charset="0"/>
              </a:rPr>
              <a:t>,</a:t>
            </a:r>
            <a:r>
              <a:rPr lang="fr-FR" sz="1200" i="1" dirty="0" smtClean="0">
                <a:latin typeface="Times" pitchFamily="18" charset="0"/>
              </a:rPr>
              <a:t> </a:t>
            </a:r>
            <a:r>
              <a:rPr lang="fr-FR" sz="1200" dirty="0" smtClean="0">
                <a:latin typeface="Times" pitchFamily="18" charset="0"/>
              </a:rPr>
              <a:t>et à Paris dans </a:t>
            </a:r>
            <a:r>
              <a:rPr lang="fr-FR" sz="1200" i="1" dirty="0" smtClean="0">
                <a:latin typeface="Times" pitchFamily="18" charset="0"/>
              </a:rPr>
              <a:t>Le Mariage de Figaro</a:t>
            </a:r>
            <a:r>
              <a:rPr lang="fr-FR" sz="1200" dirty="0" smtClean="0">
                <a:latin typeface="Times" pitchFamily="18" charset="0"/>
              </a:rPr>
              <a:t>, </a:t>
            </a:r>
            <a:r>
              <a:rPr lang="fr-FR" sz="1200" i="1" dirty="0" smtClean="0">
                <a:latin typeface="Times" pitchFamily="18" charset="0"/>
              </a:rPr>
              <a:t>La Voix Humaine</a:t>
            </a:r>
            <a:r>
              <a:rPr lang="fr-FR" sz="1200" dirty="0" smtClean="0">
                <a:latin typeface="Times" pitchFamily="18" charset="0"/>
              </a:rPr>
              <a:t> de Jean Cocteau,</a:t>
            </a:r>
            <a:r>
              <a:rPr lang="fr-FR" sz="1200" i="1" dirty="0" smtClean="0">
                <a:latin typeface="Times" pitchFamily="18" charset="0"/>
              </a:rPr>
              <a:t> Les </a:t>
            </a:r>
            <a:r>
              <a:rPr lang="fr-FR" sz="1200" i="1" dirty="0" err="1" smtClean="0">
                <a:latin typeface="Times" pitchFamily="18" charset="0"/>
              </a:rPr>
              <a:t>Ilôts</a:t>
            </a:r>
            <a:r>
              <a:rPr lang="fr-FR" sz="1200" i="1" dirty="0" smtClean="0">
                <a:latin typeface="Times" pitchFamily="18" charset="0"/>
              </a:rPr>
              <a:t> fragiles</a:t>
            </a:r>
            <a:r>
              <a:rPr lang="fr-FR" sz="1200" dirty="0" smtClean="0">
                <a:latin typeface="Times" pitchFamily="18" charset="0"/>
              </a:rPr>
              <a:t> de Paule </a:t>
            </a:r>
            <a:r>
              <a:rPr lang="fr-FR" sz="1200" dirty="0" err="1" smtClean="0">
                <a:latin typeface="Times" pitchFamily="18" charset="0"/>
              </a:rPr>
              <a:t>Kingler</a:t>
            </a:r>
            <a:r>
              <a:rPr lang="fr-FR" sz="1200" dirty="0" smtClean="0">
                <a:latin typeface="Times" pitchFamily="18" charset="0"/>
              </a:rPr>
              <a:t>, </a:t>
            </a:r>
            <a:r>
              <a:rPr lang="fr-FR" sz="1200" i="1" dirty="0" smtClean="0">
                <a:latin typeface="Times" pitchFamily="18" charset="0"/>
              </a:rPr>
              <a:t>Les </a:t>
            </a:r>
            <a:r>
              <a:rPr lang="fr-FR" sz="1200" i="1" dirty="0" err="1" smtClean="0">
                <a:latin typeface="Times" pitchFamily="18" charset="0"/>
              </a:rPr>
              <a:t>Soeurs</a:t>
            </a:r>
            <a:r>
              <a:rPr lang="fr-FR" sz="1200" i="1" dirty="0" smtClean="0">
                <a:latin typeface="Times" pitchFamily="18" charset="0"/>
              </a:rPr>
              <a:t> jumelles</a:t>
            </a:r>
            <a:r>
              <a:rPr lang="fr-FR" sz="1200" dirty="0" smtClean="0">
                <a:latin typeface="Times" pitchFamily="18" charset="0"/>
              </a:rPr>
              <a:t> de </a:t>
            </a:r>
            <a:r>
              <a:rPr lang="fr-FR" sz="1200" dirty="0" err="1" smtClean="0">
                <a:latin typeface="Times" pitchFamily="18" charset="0"/>
              </a:rPr>
              <a:t>Flaminio</a:t>
            </a:r>
            <a:r>
              <a:rPr lang="fr-FR" sz="1200" dirty="0" smtClean="0">
                <a:latin typeface="Times" pitchFamily="18" charset="0"/>
              </a:rPr>
              <a:t> Scala,</a:t>
            </a:r>
            <a:r>
              <a:rPr lang="fr-FR" sz="1200" i="1" dirty="0" smtClean="0">
                <a:latin typeface="Times" pitchFamily="18" charset="0"/>
              </a:rPr>
              <a:t> Un Amour de Judas</a:t>
            </a:r>
            <a:r>
              <a:rPr lang="fr-FR" sz="1200" dirty="0" smtClean="0">
                <a:latin typeface="Times" pitchFamily="18" charset="0"/>
              </a:rPr>
              <a:t> de Louis Martins </a:t>
            </a:r>
            <a:r>
              <a:rPr lang="fr-FR" sz="1200" dirty="0" err="1" smtClean="0">
                <a:latin typeface="Times" pitchFamily="18" charset="0"/>
              </a:rPr>
              <a:t>Penna</a:t>
            </a:r>
            <a:r>
              <a:rPr lang="fr-FR" sz="1200" dirty="0" smtClean="0">
                <a:latin typeface="Times" pitchFamily="18" charset="0"/>
              </a:rPr>
              <a:t> et un one-</a:t>
            </a:r>
            <a:r>
              <a:rPr lang="fr-FR" sz="1200" dirty="0" err="1" smtClean="0">
                <a:latin typeface="Times" pitchFamily="18" charset="0"/>
              </a:rPr>
              <a:t>woman</a:t>
            </a:r>
            <a:r>
              <a:rPr lang="fr-FR" sz="1200" dirty="0" smtClean="0">
                <a:latin typeface="Times" pitchFamily="18" charset="0"/>
              </a:rPr>
              <a:t>-show pour</a:t>
            </a:r>
            <a:r>
              <a:rPr lang="fr-FR" sz="1200" i="1" dirty="0" smtClean="0">
                <a:latin typeface="Times" pitchFamily="18" charset="0"/>
              </a:rPr>
              <a:t> </a:t>
            </a:r>
            <a:r>
              <a:rPr lang="fr-FR" sz="1200" dirty="0" smtClean="0">
                <a:latin typeface="Times" pitchFamily="18" charset="0"/>
              </a:rPr>
              <a:t>le festival d’Avignon. Elle a également joué au cinéma dans </a:t>
            </a:r>
            <a:r>
              <a:rPr lang="fr-FR" sz="1200" i="1" dirty="0" err="1" smtClean="0">
                <a:latin typeface="Times" pitchFamily="18" charset="0"/>
              </a:rPr>
              <a:t>Shortbus</a:t>
            </a:r>
            <a:r>
              <a:rPr lang="fr-FR" sz="1200" dirty="0" smtClean="0">
                <a:latin typeface="Times" pitchFamily="18" charset="0"/>
              </a:rPr>
              <a:t> de</a:t>
            </a:r>
            <a:r>
              <a:rPr lang="fr-FR" sz="1200" i="1" dirty="0" smtClean="0">
                <a:latin typeface="Times" pitchFamily="18" charset="0"/>
              </a:rPr>
              <a:t> </a:t>
            </a:r>
            <a:r>
              <a:rPr lang="fr-FR" sz="1200" dirty="0" smtClean="0">
                <a:latin typeface="Times" pitchFamily="18" charset="0"/>
              </a:rPr>
              <a:t>John Cameron Mitchell, </a:t>
            </a:r>
            <a:r>
              <a:rPr lang="fr-FR" sz="1200" i="1" dirty="0" smtClean="0">
                <a:latin typeface="Times" pitchFamily="18" charset="0"/>
              </a:rPr>
              <a:t>The Game </a:t>
            </a:r>
            <a:r>
              <a:rPr lang="fr-FR" sz="1200" i="1" dirty="0" err="1" smtClean="0">
                <a:latin typeface="Times" pitchFamily="18" charset="0"/>
              </a:rPr>
              <a:t>is</a:t>
            </a:r>
            <a:r>
              <a:rPr lang="fr-FR" sz="1200" i="1" dirty="0" smtClean="0">
                <a:latin typeface="Times" pitchFamily="18" charset="0"/>
              </a:rPr>
              <a:t> on</a:t>
            </a:r>
            <a:r>
              <a:rPr lang="fr-FR" sz="1200" dirty="0" smtClean="0">
                <a:latin typeface="Times" pitchFamily="18" charset="0"/>
              </a:rPr>
              <a:t> de Sameer </a:t>
            </a:r>
            <a:r>
              <a:rPr lang="fr-FR" sz="1200" dirty="0" err="1" smtClean="0">
                <a:latin typeface="Times" pitchFamily="18" charset="0"/>
              </a:rPr>
              <a:t>Thakur</a:t>
            </a:r>
            <a:r>
              <a:rPr lang="fr-FR" sz="1200" dirty="0" smtClean="0">
                <a:latin typeface="Times" pitchFamily="18" charset="0"/>
              </a:rPr>
              <a:t>, ainsi que dans</a:t>
            </a:r>
            <a:r>
              <a:rPr lang="fr-FR" sz="1200" i="1" dirty="0" smtClean="0">
                <a:latin typeface="Times" pitchFamily="18" charset="0"/>
              </a:rPr>
              <a:t> </a:t>
            </a:r>
            <a:r>
              <a:rPr lang="fr-FR" sz="1200" dirty="0" smtClean="0">
                <a:latin typeface="Times" pitchFamily="18" charset="0"/>
              </a:rPr>
              <a:t>divers court-métrages et la série </a:t>
            </a:r>
            <a:r>
              <a:rPr lang="fr-FR" sz="1200" i="1" dirty="0" smtClean="0">
                <a:latin typeface="Times" pitchFamily="18" charset="0"/>
              </a:rPr>
              <a:t>Avocats et Associés</a:t>
            </a:r>
            <a:r>
              <a:rPr lang="fr-FR" sz="1200" dirty="0" smtClean="0">
                <a:latin typeface="Times" pitchFamily="18" charset="0"/>
              </a:rPr>
              <a:t>.</a:t>
            </a:r>
          </a:p>
          <a:p>
            <a:endParaRPr lang="fr-FR" dirty="0"/>
          </a:p>
        </p:txBody>
      </p:sp>
      <p:sp>
        <p:nvSpPr>
          <p:cNvPr id="6" name="ZoneTexte 5"/>
          <p:cNvSpPr txBox="1"/>
          <p:nvPr/>
        </p:nvSpPr>
        <p:spPr>
          <a:xfrm>
            <a:off x="476672" y="7761312"/>
            <a:ext cx="5760640" cy="646331"/>
          </a:xfrm>
          <a:prstGeom prst="rect">
            <a:avLst/>
          </a:prstGeom>
          <a:noFill/>
        </p:spPr>
        <p:txBody>
          <a:bodyPr wrap="square" rtlCol="0">
            <a:spAutoFit/>
          </a:bodyPr>
          <a:lstStyle/>
          <a:p>
            <a:r>
              <a:rPr lang="fr-FR" b="1" dirty="0" smtClean="0">
                <a:latin typeface="Times" pitchFamily="18" charset="0"/>
              </a:rPr>
              <a:t>Avec la voix de Michel PLANQUE, dans le rôle du Narrateur :</a:t>
            </a:r>
            <a:endParaRPr lang="fr-FR" dirty="0">
              <a:latin typeface="Times" pitchFamily="18" charset="0"/>
            </a:endParaRPr>
          </a:p>
        </p:txBody>
      </p:sp>
      <p:sp>
        <p:nvSpPr>
          <p:cNvPr id="7" name="ZoneTexte 6"/>
          <p:cNvSpPr txBox="1"/>
          <p:nvPr/>
        </p:nvSpPr>
        <p:spPr>
          <a:xfrm>
            <a:off x="476672" y="8337376"/>
            <a:ext cx="5760640" cy="1200329"/>
          </a:xfrm>
          <a:prstGeom prst="rect">
            <a:avLst/>
          </a:prstGeom>
          <a:noFill/>
        </p:spPr>
        <p:txBody>
          <a:bodyPr wrap="square" numCol="2" spcCol="180000" rtlCol="0">
            <a:spAutoFit/>
          </a:bodyPr>
          <a:lstStyle/>
          <a:p>
            <a:pPr algn="just"/>
            <a:r>
              <a:rPr lang="fr-FR" sz="1200" b="1" dirty="0" smtClean="0">
                <a:solidFill>
                  <a:srgbClr val="870E0C"/>
                </a:solidFill>
                <a:latin typeface="Times"/>
                <a:cs typeface="Times"/>
              </a:rPr>
              <a:t>Michel PLANQUE </a:t>
            </a:r>
            <a:r>
              <a:rPr lang="fr-FR" sz="1200" dirty="0" smtClean="0">
                <a:latin typeface="Times"/>
                <a:cs typeface="Times"/>
              </a:rPr>
              <a:t>a fait ses classes avec Fernand </a:t>
            </a:r>
            <a:r>
              <a:rPr lang="fr-FR" sz="1200" dirty="0" err="1" smtClean="0">
                <a:latin typeface="Times"/>
                <a:cs typeface="Times"/>
              </a:rPr>
              <a:t>Bellan</a:t>
            </a:r>
            <a:r>
              <a:rPr lang="fr-FR" sz="1200" dirty="0" smtClean="0">
                <a:latin typeface="Times"/>
                <a:cs typeface="Times"/>
              </a:rPr>
              <a:t>. Il a également étudié avec Andréas </a:t>
            </a:r>
            <a:r>
              <a:rPr lang="fr-FR" sz="1200" dirty="0" err="1" smtClean="0">
                <a:latin typeface="Times"/>
                <a:cs typeface="Times"/>
              </a:rPr>
              <a:t>Voutsinas</a:t>
            </a:r>
            <a:r>
              <a:rPr lang="fr-FR" sz="1200" dirty="0" smtClean="0">
                <a:latin typeface="Times"/>
                <a:cs typeface="Times"/>
              </a:rPr>
              <a:t>. Il a joué dans de nombreux spectacles classiques, modernes et d’improvisation. Il a participé à diverses séries télévisées. Il enseigne l’improvisation depuis plusieurs années. Actuellement il est en tournée avec un spectacle sur les pièces en un acte de Tchekhov. </a:t>
            </a:r>
          </a:p>
          <a:p>
            <a:endParaRPr lang="fr-FR" dirty="0"/>
          </a:p>
        </p:txBody>
      </p:sp>
      <p:pic>
        <p:nvPicPr>
          <p:cNvPr id="8" name="Image 7"/>
          <p:cNvPicPr/>
          <p:nvPr/>
        </p:nvPicPr>
        <p:blipFill>
          <a:blip r:embed="rId2" cstate="print">
            <a:extLst>
              <a:ext uri="{28A0092B-C50C-407E-A947-70E740481C1C}">
                <a14:useLocalDpi xmlns:a14="http://schemas.microsoft.com/office/drawing/2010/main" val="0"/>
              </a:ext>
            </a:extLst>
          </a:blip>
          <a:stretch>
            <a:fillRect/>
          </a:stretch>
        </p:blipFill>
        <p:spPr>
          <a:xfrm>
            <a:off x="548680" y="3440832"/>
            <a:ext cx="5760720" cy="3840480"/>
          </a:xfrm>
          <a:prstGeom prst="rect">
            <a:avLst/>
          </a:prstGeom>
        </p:spPr>
      </p:pic>
      <p:sp>
        <p:nvSpPr>
          <p:cNvPr id="9" name="ZoneTexte 8"/>
          <p:cNvSpPr txBox="1"/>
          <p:nvPr/>
        </p:nvSpPr>
        <p:spPr>
          <a:xfrm>
            <a:off x="548680" y="7401272"/>
            <a:ext cx="6048672" cy="553998"/>
          </a:xfrm>
          <a:prstGeom prst="rect">
            <a:avLst/>
          </a:prstGeom>
          <a:noFill/>
        </p:spPr>
        <p:txBody>
          <a:bodyPr wrap="square" rtlCol="0">
            <a:spAutoFit/>
          </a:bodyPr>
          <a:lstStyle/>
          <a:p>
            <a:r>
              <a:rPr lang="fr-FR" sz="1200" b="1" dirty="0" smtClean="0">
                <a:solidFill>
                  <a:srgbClr val="870E0C"/>
                </a:solidFill>
              </a:rPr>
              <a:t>« Ton image apparaît entre les phrases que je cherche. » Gustave Flaubert à Louise Colet</a:t>
            </a:r>
          </a:p>
          <a:p>
            <a:endParaRPr lang="fr-FR" dirty="0"/>
          </a:p>
        </p:txBody>
      </p:sp>
      <p:sp>
        <p:nvSpPr>
          <p:cNvPr id="2" name="Espace réservé du numéro de diapositive 1"/>
          <p:cNvSpPr>
            <a:spLocks noGrp="1"/>
          </p:cNvSpPr>
          <p:nvPr>
            <p:ph type="sldNum" sz="quarter" idx="12"/>
          </p:nvPr>
        </p:nvSpPr>
        <p:spPr/>
        <p:txBody>
          <a:bodyPr/>
          <a:lstStyle/>
          <a:p>
            <a:fld id="{91464638-E1DC-4562-9BE5-9E40E9C61F7D}" type="slidenum">
              <a:rPr lang="fr-FR" smtClean="0"/>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80" y="776536"/>
            <a:ext cx="5760640"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476672" y="272480"/>
            <a:ext cx="3096344" cy="816121"/>
          </a:xfrm>
          <a:prstGeom prst="rect">
            <a:avLst/>
          </a:prstGeom>
          <a:noFill/>
        </p:spPr>
        <p:txBody>
          <a:bodyPr wrap="square" rtlCol="0">
            <a:spAutoFit/>
          </a:bodyPr>
          <a:lstStyle/>
          <a:p>
            <a:pPr>
              <a:lnSpc>
                <a:spcPct val="115000"/>
              </a:lnSpc>
              <a:spcAft>
                <a:spcPts val="1000"/>
              </a:spcAft>
            </a:pPr>
            <a:r>
              <a:rPr lang="fr-FR" b="1" dirty="0" smtClean="0">
                <a:latin typeface="Times" pitchFamily="18" charset="0"/>
                <a:ea typeface="Calibri"/>
                <a:cs typeface="Times New Roman"/>
              </a:rPr>
              <a:t>LA COMPAGNIE</a:t>
            </a:r>
            <a:endParaRPr lang="fr-FR" sz="1000" dirty="0" smtClean="0">
              <a:latin typeface="Times" pitchFamily="18" charset="0"/>
              <a:ea typeface="Calibri"/>
              <a:cs typeface="Times New Roman"/>
            </a:endParaRPr>
          </a:p>
          <a:p>
            <a:endParaRPr lang="fr-FR" dirty="0">
              <a:latin typeface="Times" pitchFamily="18" charset="0"/>
            </a:endParaRPr>
          </a:p>
        </p:txBody>
      </p:sp>
      <p:sp>
        <p:nvSpPr>
          <p:cNvPr id="7" name="Rectangle 6"/>
          <p:cNvSpPr/>
          <p:nvPr/>
        </p:nvSpPr>
        <p:spPr>
          <a:xfrm>
            <a:off x="548680" y="992560"/>
            <a:ext cx="5760640" cy="5078312"/>
          </a:xfrm>
          <a:prstGeom prst="rect">
            <a:avLst/>
          </a:prstGeom>
        </p:spPr>
        <p:txBody>
          <a:bodyPr wrap="square" numCol="2" spcCol="180000">
            <a:normAutofit/>
          </a:bodyPr>
          <a:lstStyle/>
          <a:p>
            <a:pPr algn="just"/>
            <a:r>
              <a:rPr lang="fr-FR" sz="1200" dirty="0">
                <a:latin typeface="Times"/>
                <a:cs typeface="Times"/>
              </a:rPr>
              <a:t>La compagnie du Pont-Levant a été fondée par </a:t>
            </a:r>
            <a:r>
              <a:rPr lang="fr-FR" sz="1200" b="1" dirty="0">
                <a:latin typeface="Times"/>
                <a:cs typeface="Times"/>
              </a:rPr>
              <a:t>Marie-Stéphanie SUTTER </a:t>
            </a:r>
            <a:r>
              <a:rPr lang="fr-FR" sz="1200" dirty="0">
                <a:latin typeface="Times"/>
                <a:cs typeface="Times"/>
              </a:rPr>
              <a:t>et </a:t>
            </a:r>
            <a:r>
              <a:rPr lang="fr-FR" sz="1200" b="1" dirty="0" err="1">
                <a:latin typeface="Times"/>
                <a:cs typeface="Times"/>
              </a:rPr>
              <a:t>Vishal</a:t>
            </a:r>
            <a:r>
              <a:rPr lang="fr-FR" sz="1200" b="1" dirty="0">
                <a:latin typeface="Times"/>
                <a:cs typeface="Times"/>
              </a:rPr>
              <a:t> SENUNDON</a:t>
            </a:r>
            <a:r>
              <a:rPr lang="fr-FR" sz="1200" dirty="0">
                <a:latin typeface="Times"/>
                <a:cs typeface="Times"/>
              </a:rPr>
              <a:t> en 2011 avec l’envie de faire découvrir la correspondance de Gustave Flaubert au grand public.</a:t>
            </a:r>
          </a:p>
          <a:p>
            <a:pPr algn="just"/>
            <a:r>
              <a:rPr lang="fr-FR" sz="1200" dirty="0">
                <a:latin typeface="Times"/>
                <a:cs typeface="Times"/>
              </a:rPr>
              <a:t>Parmi ses membres elle compte :</a:t>
            </a:r>
          </a:p>
          <a:p>
            <a:pPr algn="just"/>
            <a:r>
              <a:rPr lang="fr-FR" sz="1200" b="1" dirty="0">
                <a:latin typeface="Times"/>
                <a:cs typeface="Times"/>
              </a:rPr>
              <a:t> </a:t>
            </a:r>
            <a:endParaRPr lang="fr-FR" sz="1200" dirty="0">
              <a:latin typeface="Times"/>
              <a:cs typeface="Times"/>
            </a:endParaRPr>
          </a:p>
          <a:p>
            <a:pPr algn="just"/>
            <a:r>
              <a:rPr lang="fr-FR" sz="1200" b="1" dirty="0">
                <a:solidFill>
                  <a:srgbClr val="870E0C"/>
                </a:solidFill>
                <a:latin typeface="Times"/>
                <a:cs typeface="Times"/>
              </a:rPr>
              <a:t>Axel BOURSIER, Costumier : </a:t>
            </a:r>
            <a:r>
              <a:rPr lang="fr-FR" sz="1200" dirty="0">
                <a:latin typeface="Times"/>
                <a:cs typeface="Times"/>
              </a:rPr>
              <a:t>fait ses premiers pas au théâtre en assistant Magali </a:t>
            </a:r>
            <a:r>
              <a:rPr lang="fr-FR" sz="1200" dirty="0" err="1">
                <a:latin typeface="Times"/>
                <a:cs typeface="Times"/>
              </a:rPr>
              <a:t>Segouin</a:t>
            </a:r>
            <a:r>
              <a:rPr lang="fr-FR" sz="1200" dirty="0">
                <a:latin typeface="Times"/>
                <a:cs typeface="Times"/>
              </a:rPr>
              <a:t> pour une mise en scène de Thomas Le </a:t>
            </a:r>
            <a:r>
              <a:rPr lang="fr-FR" sz="1200" dirty="0" err="1">
                <a:latin typeface="Times"/>
                <a:cs typeface="Times"/>
              </a:rPr>
              <a:t>Douarec</a:t>
            </a:r>
            <a:r>
              <a:rPr lang="fr-FR" sz="1200" dirty="0">
                <a:latin typeface="Times"/>
                <a:cs typeface="Times"/>
              </a:rPr>
              <a:t> pour le Théâtre des Mathurins. Il signe une création décalée de costumes Louis XV dans </a:t>
            </a:r>
            <a:r>
              <a:rPr lang="fr-FR" sz="1200" i="1" dirty="0">
                <a:latin typeface="Times"/>
                <a:cs typeface="Times"/>
              </a:rPr>
              <a:t>Embrassons-nous </a:t>
            </a:r>
            <a:r>
              <a:rPr lang="fr-FR" sz="1200" i="1" dirty="0" err="1">
                <a:latin typeface="Times"/>
                <a:cs typeface="Times"/>
              </a:rPr>
              <a:t>Folleville</a:t>
            </a:r>
            <a:r>
              <a:rPr lang="fr-FR" sz="1200" i="1" dirty="0">
                <a:latin typeface="Times"/>
                <a:cs typeface="Times"/>
              </a:rPr>
              <a:t>!</a:t>
            </a:r>
            <a:r>
              <a:rPr lang="fr-FR" sz="1200" dirty="0">
                <a:latin typeface="Times"/>
                <a:cs typeface="Times"/>
              </a:rPr>
              <a:t> d’Eugène Labiche, il travaille pour une mise en scène de Jean </a:t>
            </a:r>
            <a:r>
              <a:rPr lang="fr-FR" sz="1200" dirty="0" err="1">
                <a:latin typeface="Times"/>
                <a:cs typeface="Times"/>
              </a:rPr>
              <a:t>Mourière</a:t>
            </a:r>
            <a:r>
              <a:rPr lang="fr-FR" sz="1200" dirty="0">
                <a:latin typeface="Times"/>
                <a:cs typeface="Times"/>
              </a:rPr>
              <a:t> sur une pièce pour enfants de Pierre </a:t>
            </a:r>
            <a:r>
              <a:rPr lang="fr-FR" sz="1200" dirty="0" err="1">
                <a:latin typeface="Times"/>
                <a:cs typeface="Times"/>
              </a:rPr>
              <a:t>Gripari</a:t>
            </a:r>
            <a:r>
              <a:rPr lang="fr-FR" sz="1200" dirty="0">
                <a:latin typeface="Times"/>
                <a:cs typeface="Times"/>
              </a:rPr>
              <a:t> et enchaîne plusieurs pièces pour enfants pour le Funambule de Montmartre et le Point Virgule. Il travaille également pour le cinéma, d’abord en habilleur puis en assistant costumier avec Patricia </a:t>
            </a:r>
            <a:r>
              <a:rPr lang="fr-FR" sz="1200" dirty="0" err="1">
                <a:latin typeface="Times"/>
                <a:cs typeface="Times"/>
              </a:rPr>
              <a:t>Oumedjkane</a:t>
            </a:r>
            <a:r>
              <a:rPr lang="fr-FR" sz="1200" dirty="0">
                <a:latin typeface="Times"/>
                <a:cs typeface="Times"/>
              </a:rPr>
              <a:t> pour le dernier film de Malik </a:t>
            </a:r>
            <a:r>
              <a:rPr lang="fr-FR" sz="1200" dirty="0" err="1">
                <a:latin typeface="Times"/>
                <a:cs typeface="Times"/>
              </a:rPr>
              <a:t>Chibane</a:t>
            </a:r>
            <a:r>
              <a:rPr lang="fr-FR" sz="1200" dirty="0">
                <a:latin typeface="Times"/>
                <a:cs typeface="Times"/>
              </a:rPr>
              <a:t> avec Frédéric </a:t>
            </a:r>
            <a:r>
              <a:rPr lang="fr-FR" sz="1200" dirty="0" err="1">
                <a:latin typeface="Times"/>
                <a:cs typeface="Times"/>
              </a:rPr>
              <a:t>Diefenthal</a:t>
            </a:r>
            <a:r>
              <a:rPr lang="fr-FR" sz="1200" dirty="0">
                <a:latin typeface="Times"/>
                <a:cs typeface="Times"/>
              </a:rPr>
              <a:t>. Fort de cette expérience il signe les costumes du premier film d’un jeune réalisateur avec Xavier </a:t>
            </a:r>
            <a:r>
              <a:rPr lang="fr-FR" sz="1200" dirty="0" err="1">
                <a:latin typeface="Times"/>
                <a:cs typeface="Times"/>
              </a:rPr>
              <a:t>Gallais</a:t>
            </a:r>
            <a:r>
              <a:rPr lang="fr-FR" sz="1200" dirty="0">
                <a:latin typeface="Times"/>
                <a:cs typeface="Times"/>
              </a:rPr>
              <a:t>. Dernièrement il a signé les costumes de la dernière création musicale d’Isabelle Georges et de </a:t>
            </a:r>
            <a:r>
              <a:rPr lang="fr-FR" sz="1200" dirty="0" err="1">
                <a:latin typeface="Times"/>
                <a:cs typeface="Times"/>
              </a:rPr>
              <a:t>Sirba</a:t>
            </a:r>
            <a:r>
              <a:rPr lang="fr-FR" sz="1200" dirty="0">
                <a:latin typeface="Times"/>
                <a:cs typeface="Times"/>
              </a:rPr>
              <a:t> Octet. </a:t>
            </a:r>
          </a:p>
          <a:p>
            <a:pPr algn="just"/>
            <a:r>
              <a:rPr lang="fr-FR" sz="1200" dirty="0">
                <a:latin typeface="Times"/>
                <a:cs typeface="Times"/>
              </a:rPr>
              <a:t> </a:t>
            </a:r>
          </a:p>
          <a:p>
            <a:pPr algn="just"/>
            <a:r>
              <a:rPr lang="fr-FR" sz="1200" b="1" dirty="0" err="1">
                <a:solidFill>
                  <a:srgbClr val="870E0C"/>
                </a:solidFill>
                <a:latin typeface="Times"/>
                <a:cs typeface="Times"/>
              </a:rPr>
              <a:t>Vishal</a:t>
            </a:r>
            <a:r>
              <a:rPr lang="fr-FR" sz="1200" b="1" dirty="0">
                <a:solidFill>
                  <a:srgbClr val="870E0C"/>
                </a:solidFill>
                <a:latin typeface="Times"/>
                <a:cs typeface="Times"/>
              </a:rPr>
              <a:t> SENUNDON</a:t>
            </a:r>
            <a:r>
              <a:rPr lang="fr-FR" sz="1200" b="1" dirty="0">
                <a:latin typeface="Times"/>
                <a:cs typeface="Times"/>
              </a:rPr>
              <a:t>, </a:t>
            </a:r>
            <a:r>
              <a:rPr lang="fr-FR" sz="1200" b="1" dirty="0">
                <a:solidFill>
                  <a:srgbClr val="870E0C"/>
                </a:solidFill>
                <a:latin typeface="Times"/>
                <a:cs typeface="Times"/>
              </a:rPr>
              <a:t>Compositeur : </a:t>
            </a:r>
            <a:r>
              <a:rPr lang="fr-FR" sz="1200" dirty="0">
                <a:latin typeface="Times"/>
                <a:cs typeface="Times"/>
              </a:rPr>
              <a:t>Pianiste et compositeur autodidacte, ses créations s’inspirent des œuvres de Chopin et Beethoven. Sa musique, emprunte de mélancolie et de douceur, est une invitation au voyage intérieur et à la rêverie. </a:t>
            </a:r>
          </a:p>
          <a:p>
            <a:pPr algn="just"/>
            <a:r>
              <a:rPr lang="fr-FR" sz="1200" dirty="0">
                <a:latin typeface="Times"/>
                <a:cs typeface="Times"/>
              </a:rPr>
              <a:t> </a:t>
            </a:r>
          </a:p>
          <a:p>
            <a:pPr algn="just"/>
            <a:r>
              <a:rPr lang="fr-FR" sz="1200" b="1" dirty="0">
                <a:solidFill>
                  <a:srgbClr val="870E0C"/>
                </a:solidFill>
                <a:latin typeface="Times"/>
                <a:cs typeface="Times"/>
              </a:rPr>
              <a:t>Caroline RAINETTE, Peintre : </a:t>
            </a:r>
            <a:r>
              <a:rPr lang="fr-FR" sz="1200" dirty="0">
                <a:latin typeface="Times"/>
                <a:cs typeface="Times"/>
              </a:rPr>
              <a:t>crée des toiles colorées et poétiques qui se veulent des moments de réflexion et méditation, comme hors du temps. A travers ses peintures, pleines de douceur, elle recherche la grâce, les nuances et les subtilités. Empruntes d’émotion et de spiritualité, elles sont un appel au voyage, au rêve, à l’ailleurs. La danse, la musique, les architectures sont autant de sources d’inspiration. Sans oublier bien sûr la figure humaine, dont elle tente d’interroger les failles. </a:t>
            </a:r>
          </a:p>
        </p:txBody>
      </p:sp>
      <p:sp>
        <p:nvSpPr>
          <p:cNvPr id="10" name="Rectangle 9"/>
          <p:cNvSpPr/>
          <p:nvPr/>
        </p:nvSpPr>
        <p:spPr>
          <a:xfrm>
            <a:off x="548680" y="6681192"/>
            <a:ext cx="5760640"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476672" y="6177136"/>
            <a:ext cx="3096344" cy="816121"/>
          </a:xfrm>
          <a:prstGeom prst="rect">
            <a:avLst/>
          </a:prstGeom>
          <a:noFill/>
        </p:spPr>
        <p:txBody>
          <a:bodyPr wrap="square" rtlCol="0">
            <a:spAutoFit/>
          </a:bodyPr>
          <a:lstStyle/>
          <a:p>
            <a:pPr>
              <a:lnSpc>
                <a:spcPct val="115000"/>
              </a:lnSpc>
              <a:spcAft>
                <a:spcPts val="1000"/>
              </a:spcAft>
            </a:pPr>
            <a:r>
              <a:rPr lang="fr-FR" b="1" dirty="0" smtClean="0">
                <a:latin typeface="Times" pitchFamily="18" charset="0"/>
                <a:ea typeface="Calibri"/>
                <a:cs typeface="Times New Roman"/>
              </a:rPr>
              <a:t>LA PRODUCTION</a:t>
            </a:r>
            <a:endParaRPr lang="fr-FR" sz="1000" dirty="0" smtClean="0">
              <a:latin typeface="Times" pitchFamily="18" charset="0"/>
              <a:ea typeface="Calibri"/>
              <a:cs typeface="Times New Roman"/>
            </a:endParaRPr>
          </a:p>
          <a:p>
            <a:endParaRPr lang="fr-FR" dirty="0">
              <a:latin typeface="Times" pitchFamily="18" charset="0"/>
            </a:endParaRPr>
          </a:p>
        </p:txBody>
      </p:sp>
      <p:sp>
        <p:nvSpPr>
          <p:cNvPr id="13" name="Rectangle 12"/>
          <p:cNvSpPr/>
          <p:nvPr/>
        </p:nvSpPr>
        <p:spPr>
          <a:xfrm>
            <a:off x="548680" y="6859013"/>
            <a:ext cx="5688632" cy="1938992"/>
          </a:xfrm>
          <a:prstGeom prst="rect">
            <a:avLst/>
          </a:prstGeom>
        </p:spPr>
        <p:txBody>
          <a:bodyPr wrap="square" numCol="2" spcCol="180000">
            <a:spAutoFit/>
          </a:bodyPr>
          <a:lstStyle/>
          <a:p>
            <a:pPr algn="just"/>
            <a:r>
              <a:rPr lang="fr-FR" sz="1200" dirty="0">
                <a:latin typeface="Times"/>
                <a:cs typeface="Times"/>
              </a:rPr>
              <a:t>Le spectacle : </a:t>
            </a:r>
            <a:r>
              <a:rPr lang="fr-FR" sz="1200" i="1" u="sng" dirty="0">
                <a:latin typeface="Times"/>
                <a:cs typeface="Times"/>
              </a:rPr>
              <a:t>Flaubert, Lettres à Louise Colet</a:t>
            </a:r>
            <a:r>
              <a:rPr lang="fr-FR" sz="1200" dirty="0">
                <a:latin typeface="Times"/>
                <a:cs typeface="Times"/>
              </a:rPr>
              <a:t>  est produit par la Compagnie du Pont-Levant. La pièce s’adresse à un large public. </a:t>
            </a:r>
          </a:p>
          <a:p>
            <a:pPr algn="just"/>
            <a:r>
              <a:rPr lang="fr-FR" sz="1200" dirty="0">
                <a:latin typeface="Times"/>
                <a:cs typeface="Times"/>
              </a:rPr>
              <a:t>Concernant les dates à Paris, notre communication comprend un budget publicitaire pour les affiches sur les quais du métro ou bannières sur </a:t>
            </a:r>
            <a:r>
              <a:rPr lang="fr-FR" sz="1200" i="1" dirty="0" err="1">
                <a:latin typeface="Times"/>
                <a:cs typeface="Times"/>
              </a:rPr>
              <a:t>Billetreduc.com</a:t>
            </a:r>
            <a:r>
              <a:rPr lang="fr-FR" sz="1200" dirty="0">
                <a:latin typeface="Times"/>
                <a:cs typeface="Times"/>
              </a:rPr>
              <a:t> et encarts dans </a:t>
            </a:r>
            <a:r>
              <a:rPr lang="fr-FR" sz="1200" i="1" u="sng" dirty="0">
                <a:latin typeface="Times"/>
                <a:cs typeface="Times"/>
              </a:rPr>
              <a:t>L’Officiel des Spectacles</a:t>
            </a:r>
            <a:r>
              <a:rPr lang="fr-FR" sz="1200" dirty="0">
                <a:latin typeface="Times"/>
                <a:cs typeface="Times"/>
              </a:rPr>
              <a:t> et le </a:t>
            </a:r>
            <a:r>
              <a:rPr lang="fr-FR" sz="1200" i="1" u="sng" dirty="0" err="1">
                <a:latin typeface="Times"/>
                <a:cs typeface="Times"/>
              </a:rPr>
              <a:t>Pariscope</a:t>
            </a:r>
            <a:r>
              <a:rPr lang="fr-FR" sz="1200" i="1" dirty="0">
                <a:latin typeface="Times"/>
                <a:cs typeface="Times"/>
              </a:rPr>
              <a:t>.</a:t>
            </a:r>
            <a:endParaRPr lang="fr-FR" sz="1200" dirty="0">
              <a:latin typeface="Times"/>
              <a:cs typeface="Times"/>
            </a:endParaRPr>
          </a:p>
          <a:p>
            <a:pPr algn="just"/>
            <a:r>
              <a:rPr lang="fr-FR" sz="1200" dirty="0">
                <a:latin typeface="Times"/>
                <a:cs typeface="Times"/>
              </a:rPr>
              <a:t>Nous nous occupons aussi de la pose d’affiche dans des lieux de passage, diffusion de tracts et démarchage sur internet.</a:t>
            </a:r>
          </a:p>
          <a:p>
            <a:pPr algn="just"/>
            <a:r>
              <a:rPr lang="fr-FR" sz="1200" dirty="0">
                <a:latin typeface="Times"/>
                <a:cs typeface="Times"/>
              </a:rPr>
              <a:t>Flaubert étant un auteur très plébiscité dans les programmes des lycées et universités, nous envoyons également un dossier de presse aux établissements scolaires et universitaires de Paris et ses environs.</a:t>
            </a:r>
          </a:p>
        </p:txBody>
      </p:sp>
      <p:sp>
        <p:nvSpPr>
          <p:cNvPr id="14" name="Espace réservé du numéro de diapositive 13"/>
          <p:cNvSpPr>
            <a:spLocks noGrp="1"/>
          </p:cNvSpPr>
          <p:nvPr>
            <p:ph type="sldNum" sz="quarter" idx="12"/>
          </p:nvPr>
        </p:nvSpPr>
        <p:spPr/>
        <p:txBody>
          <a:bodyPr/>
          <a:lstStyle/>
          <a:p>
            <a:fld id="{91464638-E1DC-4562-9BE5-9E40E9C61F7D}" type="slidenum">
              <a:rPr lang="fr-FR" smtClean="0"/>
              <a:pPr/>
              <a:t>7</a:t>
            </a:fld>
            <a:endParaRPr lang="fr-FR"/>
          </a:p>
        </p:txBody>
      </p:sp>
    </p:spTree>
    <p:extLst>
      <p:ext uri="{BB962C8B-B14F-4D97-AF65-F5344CB8AC3E}">
        <p14:creationId xmlns:p14="http://schemas.microsoft.com/office/powerpoint/2010/main" val="2106224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80" y="776536"/>
            <a:ext cx="5760640"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476672" y="272480"/>
            <a:ext cx="3096344" cy="850746"/>
          </a:xfrm>
          <a:prstGeom prst="rect">
            <a:avLst/>
          </a:prstGeom>
          <a:noFill/>
        </p:spPr>
        <p:txBody>
          <a:bodyPr wrap="square" rtlCol="0">
            <a:spAutoFit/>
          </a:bodyPr>
          <a:lstStyle/>
          <a:p>
            <a:pPr>
              <a:lnSpc>
                <a:spcPct val="115000"/>
              </a:lnSpc>
              <a:spcAft>
                <a:spcPts val="1000"/>
              </a:spcAft>
            </a:pPr>
            <a:r>
              <a:rPr lang="fr-FR" b="1" dirty="0" smtClean="0">
                <a:latin typeface="Times" pitchFamily="18" charset="0"/>
                <a:ea typeface="Calibri"/>
                <a:cs typeface="Times New Roman"/>
              </a:rPr>
              <a:t>FICHE TECHNIQUE</a:t>
            </a:r>
            <a:endParaRPr lang="fr-FR" sz="1000" dirty="0" smtClean="0">
              <a:latin typeface="Times" pitchFamily="18" charset="0"/>
              <a:ea typeface="Calibri"/>
              <a:cs typeface="Times New Roman"/>
            </a:endParaRPr>
          </a:p>
          <a:p>
            <a:endParaRPr lang="fr-FR" dirty="0">
              <a:latin typeface="Times" pitchFamily="18" charset="0"/>
            </a:endParaRPr>
          </a:p>
        </p:txBody>
      </p:sp>
      <p:sp>
        <p:nvSpPr>
          <p:cNvPr id="6" name="ZoneTexte 5"/>
          <p:cNvSpPr txBox="1"/>
          <p:nvPr/>
        </p:nvSpPr>
        <p:spPr>
          <a:xfrm>
            <a:off x="548680" y="992560"/>
            <a:ext cx="5760640" cy="5909308"/>
          </a:xfrm>
          <a:prstGeom prst="rect">
            <a:avLst/>
          </a:prstGeom>
          <a:noFill/>
        </p:spPr>
        <p:txBody>
          <a:bodyPr wrap="square" numCol="2" spcCol="180000" rtlCol="0">
            <a:spAutoFit/>
          </a:bodyPr>
          <a:lstStyle/>
          <a:p>
            <a:pPr algn="just"/>
            <a:r>
              <a:rPr lang="fr-FR" sz="1200" b="1" dirty="0">
                <a:solidFill>
                  <a:srgbClr val="870E0C"/>
                </a:solidFill>
                <a:latin typeface="Times"/>
                <a:cs typeface="Times"/>
              </a:rPr>
              <a:t>SCENOGRAPHIE : </a:t>
            </a:r>
            <a:r>
              <a:rPr lang="fr-FR" sz="1200" dirty="0">
                <a:latin typeface="Times"/>
                <a:cs typeface="Times"/>
              </a:rPr>
              <a:t>Le décor reste très fidèle à l’époque (les années 1840-1850), jusque dans le choix du mobilier.</a:t>
            </a:r>
          </a:p>
          <a:p>
            <a:pPr algn="just"/>
            <a:r>
              <a:rPr lang="fr-FR" sz="1200" dirty="0">
                <a:latin typeface="Times"/>
                <a:cs typeface="Times"/>
              </a:rPr>
              <a:t>La scène est divisée en deux. D’un côté, le bureau de travail de Flaubert à Croisset. Une table, une chaise, un perroquet et de nombreux livres. De l’autre côté, le boudoir de Louise à Paris : une banquette avec une écritoire, un guéridon,  représentant une scène galante et un canard empaillé.</a:t>
            </a:r>
          </a:p>
          <a:p>
            <a:pPr algn="just"/>
            <a:r>
              <a:rPr lang="fr-FR" sz="1200" dirty="0">
                <a:latin typeface="Times"/>
                <a:cs typeface="Times"/>
              </a:rPr>
              <a:t>Les personnages se rejoindront parfois entre ces deux lieux ou à l’avant-scène; le sentiment de séparation créé par la division de l’espace scénique n’en sera que plus fort.</a:t>
            </a:r>
          </a:p>
          <a:p>
            <a:pPr algn="just"/>
            <a:r>
              <a:rPr lang="fr-FR" sz="1200" dirty="0">
                <a:latin typeface="Times"/>
                <a:cs typeface="Times"/>
              </a:rPr>
              <a:t>La correspondance entre les deux personnages sera matérialisée par une boîte aux lettres à l’avant-scène, qui séparera les deux espaces scéniques, et par un fil en fond de scène.</a:t>
            </a:r>
          </a:p>
          <a:p>
            <a:pPr algn="just"/>
            <a:r>
              <a:rPr lang="fr-FR" sz="1200" dirty="0">
                <a:latin typeface="Times"/>
                <a:cs typeface="Times"/>
              </a:rPr>
              <a:t> </a:t>
            </a:r>
          </a:p>
          <a:p>
            <a:pPr algn="just"/>
            <a:r>
              <a:rPr lang="fr-FR" sz="1200" b="1" dirty="0">
                <a:solidFill>
                  <a:srgbClr val="870E0C"/>
                </a:solidFill>
                <a:latin typeface="Times"/>
                <a:cs typeface="Times"/>
              </a:rPr>
              <a:t>COSTUMES : </a:t>
            </a:r>
            <a:r>
              <a:rPr lang="fr-FR" sz="1200" dirty="0">
                <a:latin typeface="Times"/>
                <a:cs typeface="Times"/>
              </a:rPr>
              <a:t>Ils s’inspirent des années 1850. Robe corsetée pour Louise, redingote excentrique et haut de forme pour Flaubert ; les spectateurs seront transportés au XIXe siècle à la seule vue des personnages. Vers le milieu de la pièce, Flaubert apparaîtra à sa table d’écriture portant un costume oriental avec des broderies qui illustrera le retour du voyage en Orient.</a:t>
            </a:r>
          </a:p>
          <a:p>
            <a:pPr algn="just"/>
            <a:r>
              <a:rPr lang="fr-FR" sz="1200" dirty="0">
                <a:latin typeface="Times"/>
                <a:cs typeface="Times"/>
              </a:rPr>
              <a:t> </a:t>
            </a:r>
          </a:p>
          <a:p>
            <a:pPr algn="just"/>
            <a:endParaRPr lang="fr-FR" sz="1200" b="1" dirty="0" smtClean="0">
              <a:latin typeface="Times"/>
              <a:cs typeface="Times"/>
            </a:endParaRPr>
          </a:p>
          <a:p>
            <a:pPr algn="just"/>
            <a:r>
              <a:rPr lang="fr-FR" sz="1200" b="1" dirty="0" smtClean="0">
                <a:solidFill>
                  <a:srgbClr val="870E0C"/>
                </a:solidFill>
                <a:latin typeface="Times"/>
                <a:cs typeface="Times"/>
              </a:rPr>
              <a:t>MUSIQUE</a:t>
            </a:r>
            <a:r>
              <a:rPr lang="fr-FR" sz="1200" b="1" dirty="0">
                <a:solidFill>
                  <a:srgbClr val="870E0C"/>
                </a:solidFill>
                <a:latin typeface="Times"/>
                <a:cs typeface="Times"/>
              </a:rPr>
              <a:t> : </a:t>
            </a:r>
            <a:r>
              <a:rPr lang="fr-FR" sz="1200" dirty="0">
                <a:latin typeface="Times"/>
                <a:cs typeface="Times"/>
              </a:rPr>
              <a:t>Une musique pour piano, pleine de mélancolie et inspirée des œuvres de Chopin, a été composée pour ce spectacle par </a:t>
            </a:r>
            <a:r>
              <a:rPr lang="fr-FR" sz="1200" dirty="0" err="1">
                <a:latin typeface="Times"/>
                <a:cs typeface="Times"/>
              </a:rPr>
              <a:t>Vishal</a:t>
            </a:r>
            <a:r>
              <a:rPr lang="fr-FR" sz="1200" dirty="0">
                <a:latin typeface="Times"/>
                <a:cs typeface="Times"/>
              </a:rPr>
              <a:t> </a:t>
            </a:r>
            <a:r>
              <a:rPr lang="fr-FR" sz="1200" dirty="0" err="1">
                <a:latin typeface="Times"/>
                <a:cs typeface="Times"/>
              </a:rPr>
              <a:t>Senundon</a:t>
            </a:r>
            <a:r>
              <a:rPr lang="fr-FR" sz="1200" dirty="0">
                <a:latin typeface="Times"/>
                <a:cs typeface="Times"/>
              </a:rPr>
              <a:t>. Elle accompagnera le spectateur dès le début, pour l’entraîner dans l’univers de Flaubert. Des musiques de Chopin souligneront certains passages de la pièce, notamment pour l’irruption des personnages de </a:t>
            </a:r>
            <a:r>
              <a:rPr lang="fr-FR" sz="1200" i="1" u="sng" dirty="0">
                <a:latin typeface="Times"/>
                <a:cs typeface="Times"/>
              </a:rPr>
              <a:t>Madame Bovary</a:t>
            </a:r>
            <a:r>
              <a:rPr lang="fr-FR" sz="1200" dirty="0">
                <a:latin typeface="Times"/>
                <a:cs typeface="Times"/>
              </a:rPr>
              <a:t>. Enfin, une valse de Jean Sibelius accentuera l’irruption de la fantaisie de Flaubert dans le réel.</a:t>
            </a:r>
          </a:p>
          <a:p>
            <a:pPr algn="just"/>
            <a:r>
              <a:rPr lang="fr-FR" sz="1200" dirty="0">
                <a:latin typeface="Times"/>
                <a:cs typeface="Times"/>
              </a:rPr>
              <a:t> </a:t>
            </a:r>
          </a:p>
          <a:p>
            <a:pPr algn="just"/>
            <a:r>
              <a:rPr lang="fr-FR" sz="1200" b="1" dirty="0">
                <a:solidFill>
                  <a:srgbClr val="870E0C"/>
                </a:solidFill>
                <a:latin typeface="Times"/>
                <a:cs typeface="Times"/>
              </a:rPr>
              <a:t>LUMIERES : </a:t>
            </a:r>
            <a:r>
              <a:rPr lang="fr-FR" sz="1200" dirty="0">
                <a:latin typeface="Times"/>
                <a:cs typeface="Times"/>
              </a:rPr>
              <a:t>Le début de la pièce baignera dans une ambiance nocturne, qui soulignera la mélancolie de certains passages, le ton de confidence et d’intimité des lettres, et la solitude de l’écrivain en plein travail. Nous prévoyons également un éclairage à la bougie pour certaines scènes. Après, une lumière bleutée, inspirée des films fantastiques, accompagnera chacune des apparitions de Flaubert, et rehaussera la toute-puissance de son imagination.</a:t>
            </a:r>
          </a:p>
          <a:p>
            <a:endParaRPr lang="fr-FR" dirty="0"/>
          </a:p>
        </p:txBody>
      </p:sp>
      <p:pic>
        <p:nvPicPr>
          <p:cNvPr id="7" name="Image 6"/>
          <p:cNvPicPr/>
          <p:nvPr/>
        </p:nvPicPr>
        <p:blipFill>
          <a:blip r:embed="rId2" cstate="print">
            <a:extLst>
              <a:ext uri="{28A0092B-C50C-407E-A947-70E740481C1C}">
                <a14:useLocalDpi xmlns:a14="http://schemas.microsoft.com/office/drawing/2010/main" val="0"/>
              </a:ext>
            </a:extLst>
          </a:blip>
          <a:stretch>
            <a:fillRect/>
          </a:stretch>
        </p:blipFill>
        <p:spPr>
          <a:xfrm>
            <a:off x="872716" y="6537176"/>
            <a:ext cx="5112568" cy="3085060"/>
          </a:xfrm>
          <a:prstGeom prst="rect">
            <a:avLst/>
          </a:prstGeom>
        </p:spPr>
      </p:pic>
      <p:sp>
        <p:nvSpPr>
          <p:cNvPr id="8" name="ZoneTexte 7"/>
          <p:cNvSpPr txBox="1"/>
          <p:nvPr/>
        </p:nvSpPr>
        <p:spPr>
          <a:xfrm>
            <a:off x="3429000" y="5601072"/>
            <a:ext cx="2880320" cy="923330"/>
          </a:xfrm>
          <a:prstGeom prst="rect">
            <a:avLst/>
          </a:prstGeom>
          <a:noFill/>
        </p:spPr>
        <p:txBody>
          <a:bodyPr wrap="square" rtlCol="0">
            <a:spAutoFit/>
          </a:bodyPr>
          <a:lstStyle/>
          <a:p>
            <a:r>
              <a:rPr lang="fr-FR" sz="1200" b="1" dirty="0">
                <a:solidFill>
                  <a:srgbClr val="870E0C"/>
                </a:solidFill>
              </a:rPr>
              <a:t>« Ne songeons ni à l’avenir ni à nous ni à rien. Penser c’est le moyen de souffrir. » </a:t>
            </a:r>
            <a:r>
              <a:rPr lang="fr-FR" sz="1200" i="1" dirty="0">
                <a:solidFill>
                  <a:srgbClr val="870E0C"/>
                </a:solidFill>
              </a:rPr>
              <a:t>Gustave Flaubert à Louise Colet</a:t>
            </a:r>
            <a:endParaRPr lang="fr-FR" sz="1200" dirty="0">
              <a:solidFill>
                <a:srgbClr val="870E0C"/>
              </a:solidFill>
            </a:endParaRPr>
          </a:p>
          <a:p>
            <a:endParaRPr lang="fr-FR" dirty="0"/>
          </a:p>
        </p:txBody>
      </p:sp>
      <p:sp>
        <p:nvSpPr>
          <p:cNvPr id="9" name="Espace réservé du numéro de diapositive 8"/>
          <p:cNvSpPr>
            <a:spLocks noGrp="1"/>
          </p:cNvSpPr>
          <p:nvPr>
            <p:ph type="sldNum" sz="quarter" idx="12"/>
          </p:nvPr>
        </p:nvSpPr>
        <p:spPr/>
        <p:txBody>
          <a:bodyPr/>
          <a:lstStyle/>
          <a:p>
            <a:fld id="{91464638-E1DC-4562-9BE5-9E40E9C61F7D}" type="slidenum">
              <a:rPr lang="fr-FR" smtClean="0"/>
              <a:pPr/>
              <a:t>8</a:t>
            </a:fld>
            <a:endParaRPr lang="fr-FR"/>
          </a:p>
        </p:txBody>
      </p:sp>
    </p:spTree>
    <p:extLst>
      <p:ext uri="{BB962C8B-B14F-4D97-AF65-F5344CB8AC3E}">
        <p14:creationId xmlns:p14="http://schemas.microsoft.com/office/powerpoint/2010/main" val="1031324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8680" y="776536"/>
            <a:ext cx="5760640"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476672" y="272480"/>
            <a:ext cx="3096344" cy="850746"/>
          </a:xfrm>
          <a:prstGeom prst="rect">
            <a:avLst/>
          </a:prstGeom>
          <a:noFill/>
        </p:spPr>
        <p:txBody>
          <a:bodyPr wrap="square" rtlCol="0">
            <a:spAutoFit/>
          </a:bodyPr>
          <a:lstStyle/>
          <a:p>
            <a:pPr>
              <a:lnSpc>
                <a:spcPct val="115000"/>
              </a:lnSpc>
              <a:spcAft>
                <a:spcPts val="1000"/>
              </a:spcAft>
            </a:pPr>
            <a:r>
              <a:rPr lang="fr-FR" b="1" dirty="0" smtClean="0">
                <a:latin typeface="Times" pitchFamily="18" charset="0"/>
                <a:ea typeface="Calibri"/>
                <a:cs typeface="Times New Roman"/>
              </a:rPr>
              <a:t>REVUES DE PRESSE</a:t>
            </a:r>
            <a:endParaRPr lang="fr-FR" sz="1000" dirty="0" smtClean="0">
              <a:latin typeface="Times" pitchFamily="18" charset="0"/>
              <a:ea typeface="Calibri"/>
              <a:cs typeface="Times New Roman"/>
            </a:endParaRPr>
          </a:p>
          <a:p>
            <a:endParaRPr lang="fr-FR" dirty="0">
              <a:latin typeface="Times" pitchFamily="18" charset="0"/>
            </a:endParaRPr>
          </a:p>
        </p:txBody>
      </p:sp>
      <p:sp>
        <p:nvSpPr>
          <p:cNvPr id="8" name="Rectangle 7"/>
          <p:cNvSpPr/>
          <p:nvPr/>
        </p:nvSpPr>
        <p:spPr>
          <a:xfrm>
            <a:off x="548680" y="992560"/>
            <a:ext cx="5760640" cy="3231653"/>
          </a:xfrm>
          <a:prstGeom prst="rect">
            <a:avLst/>
          </a:prstGeom>
        </p:spPr>
        <p:txBody>
          <a:bodyPr wrap="square" numCol="2" spcCol="180000">
            <a:spAutoFit/>
          </a:bodyPr>
          <a:lstStyle/>
          <a:p>
            <a:pPr algn="just"/>
            <a:r>
              <a:rPr lang="fr-FR" sz="1200" b="1" i="1" u="sng" dirty="0" err="1">
                <a:latin typeface="Times"/>
                <a:cs typeface="Times"/>
              </a:rPr>
              <a:t>Loisiramag</a:t>
            </a:r>
            <a:r>
              <a:rPr lang="fr-FR" sz="1200" b="1" i="1" u="sng" dirty="0">
                <a:latin typeface="Times"/>
                <a:cs typeface="Times"/>
              </a:rPr>
              <a:t> :</a:t>
            </a:r>
            <a:endParaRPr lang="fr-FR" sz="1200" dirty="0">
              <a:latin typeface="Times"/>
              <a:cs typeface="Times"/>
            </a:endParaRPr>
          </a:p>
          <a:p>
            <a:pPr algn="just"/>
            <a:r>
              <a:rPr lang="fr-FR" sz="1200" dirty="0">
                <a:latin typeface="Times"/>
                <a:cs typeface="Times"/>
              </a:rPr>
              <a:t>« Cette pièce de Marie-Stéphanie </a:t>
            </a:r>
            <a:r>
              <a:rPr lang="fr-FR" sz="1200" dirty="0" err="1">
                <a:latin typeface="Times"/>
                <a:cs typeface="Times"/>
              </a:rPr>
              <a:t>Sutter</a:t>
            </a:r>
            <a:r>
              <a:rPr lang="fr-FR" sz="1200" dirty="0">
                <a:latin typeface="Times"/>
                <a:cs typeface="Times"/>
              </a:rPr>
              <a:t> nous présente avec passion et sensibilité une des plus belles pages de la littérature française. </a:t>
            </a:r>
          </a:p>
          <a:p>
            <a:pPr algn="just"/>
            <a:r>
              <a:rPr lang="fr-FR" sz="1200" dirty="0">
                <a:latin typeface="Times"/>
                <a:cs typeface="Times"/>
              </a:rPr>
              <a:t>Le jeu marquant tantôt le désespoir, les déchirements intérieurs mais aussi tout en retenue de Jean-Marie </a:t>
            </a:r>
            <a:r>
              <a:rPr lang="fr-FR" sz="1200" dirty="0" err="1">
                <a:latin typeface="Times"/>
                <a:cs typeface="Times"/>
              </a:rPr>
              <a:t>Camier</a:t>
            </a:r>
            <a:r>
              <a:rPr lang="fr-FR" sz="1200" dirty="0">
                <a:latin typeface="Times"/>
                <a:cs typeface="Times"/>
              </a:rPr>
              <a:t> dans le rôle de Flaubert nous permet d’appréhender le caractère singulier d’un des plus grands écrivains français du XIXème siècle. </a:t>
            </a:r>
          </a:p>
          <a:p>
            <a:pPr algn="just"/>
            <a:r>
              <a:rPr lang="fr-FR" sz="1200" dirty="0">
                <a:latin typeface="Times"/>
                <a:cs typeface="Times"/>
              </a:rPr>
              <a:t>Marie-Stéphanie </a:t>
            </a:r>
            <a:r>
              <a:rPr lang="fr-FR" sz="1200" dirty="0" err="1">
                <a:latin typeface="Times"/>
                <a:cs typeface="Times"/>
              </a:rPr>
              <a:t>Sutter</a:t>
            </a:r>
            <a:r>
              <a:rPr lang="fr-FR" sz="1200" dirty="0">
                <a:latin typeface="Times"/>
                <a:cs typeface="Times"/>
              </a:rPr>
              <a:t>, d’une palette large, campe une Louise drôle, passionnée, amoureuse, tourmentée, pertinente, sensible, fragile ; elle nous emporte littéralement dans les affres de cette passion amoureuse avec justesse et générosité.</a:t>
            </a:r>
          </a:p>
          <a:p>
            <a:pPr algn="just"/>
            <a:r>
              <a:rPr lang="fr-FR" sz="1200" dirty="0">
                <a:latin typeface="Times"/>
                <a:cs typeface="Times"/>
              </a:rPr>
              <a:t>Avec «Flaubert : Lettres à Louise Colet », la Compagnie du Pont-Levant réussit brillamment à nous présenter cette pièce originale et passionnante. »</a:t>
            </a:r>
          </a:p>
          <a:p>
            <a:pPr algn="just"/>
            <a:r>
              <a:rPr lang="fr-FR" sz="1200" b="1" i="1" u="sng" dirty="0">
                <a:latin typeface="Times"/>
                <a:cs typeface="Times"/>
              </a:rPr>
              <a:t>Il </a:t>
            </a:r>
            <a:r>
              <a:rPr lang="fr-FR" sz="1200" b="1" i="1" u="sng" dirty="0" err="1">
                <a:latin typeface="Times"/>
                <a:cs typeface="Times"/>
              </a:rPr>
              <a:t>Notiziario</a:t>
            </a:r>
            <a:r>
              <a:rPr lang="fr-FR" sz="1200" b="1" dirty="0">
                <a:latin typeface="Times"/>
                <a:cs typeface="Times"/>
              </a:rPr>
              <a:t>, Centre d’études théâtrales napolitaine, méridionale et européenne :</a:t>
            </a:r>
            <a:endParaRPr lang="fr-FR" sz="1200" dirty="0">
              <a:latin typeface="Times"/>
              <a:cs typeface="Times"/>
            </a:endParaRPr>
          </a:p>
          <a:p>
            <a:pPr algn="just"/>
            <a:r>
              <a:rPr lang="fr-FR" sz="1200" dirty="0">
                <a:latin typeface="Times"/>
                <a:cs typeface="Times"/>
              </a:rPr>
              <a:t>« </a:t>
            </a:r>
            <a:r>
              <a:rPr lang="fr-FR" sz="1200" dirty="0" err="1">
                <a:latin typeface="Times"/>
                <a:cs typeface="Times"/>
              </a:rPr>
              <a:t>Annalisa</a:t>
            </a:r>
            <a:r>
              <a:rPr lang="fr-FR" sz="1200" dirty="0">
                <a:latin typeface="Times"/>
                <a:cs typeface="Times"/>
              </a:rPr>
              <a:t> </a:t>
            </a:r>
            <a:r>
              <a:rPr lang="fr-FR" sz="1200" dirty="0" err="1">
                <a:latin typeface="Times"/>
                <a:cs typeface="Times"/>
              </a:rPr>
              <a:t>Aruta</a:t>
            </a:r>
            <a:r>
              <a:rPr lang="fr-FR" sz="1200" dirty="0">
                <a:latin typeface="Times"/>
                <a:cs typeface="Times"/>
              </a:rPr>
              <a:t> </a:t>
            </a:r>
            <a:r>
              <a:rPr lang="fr-FR" sz="1200" dirty="0" err="1">
                <a:latin typeface="Times"/>
                <a:cs typeface="Times"/>
              </a:rPr>
              <a:t>Stampaccia</a:t>
            </a:r>
            <a:r>
              <a:rPr lang="fr-FR" sz="1200" dirty="0">
                <a:latin typeface="Times"/>
                <a:cs typeface="Times"/>
              </a:rPr>
              <a:t>, spécialiste de Louise Colet, signale le spectacle de l’actrice,  auteur et metteur en scène, Marie-Stéphanie </a:t>
            </a:r>
            <a:r>
              <a:rPr lang="fr-FR" sz="1200" dirty="0" err="1">
                <a:latin typeface="Times"/>
                <a:cs typeface="Times"/>
              </a:rPr>
              <a:t>Sutter</a:t>
            </a:r>
            <a:r>
              <a:rPr lang="fr-FR" sz="1200" dirty="0">
                <a:latin typeface="Times"/>
                <a:cs typeface="Times"/>
              </a:rPr>
              <a:t>, qui raconte l’histoire de la passion entre Louise Colet et Gustave Flaubert. Leur correspondance est l’une des plus originales de la littérature française. Un spectacle à découvrir, dont les représentations au Théâtre du Temps à Paris ont été un succès ! »</a:t>
            </a:r>
          </a:p>
        </p:txBody>
      </p:sp>
      <p:sp>
        <p:nvSpPr>
          <p:cNvPr id="9" name="Espace réservé du numéro de diapositive 8"/>
          <p:cNvSpPr>
            <a:spLocks noGrp="1"/>
          </p:cNvSpPr>
          <p:nvPr>
            <p:ph type="sldNum" sz="quarter" idx="12"/>
          </p:nvPr>
        </p:nvSpPr>
        <p:spPr/>
        <p:txBody>
          <a:bodyPr/>
          <a:lstStyle/>
          <a:p>
            <a:fld id="{91464638-E1DC-4562-9BE5-9E40E9C61F7D}" type="slidenum">
              <a:rPr lang="fr-FR" smtClean="0"/>
              <a:pPr/>
              <a:t>9</a:t>
            </a:fld>
            <a:endParaRPr lang="fr-FR"/>
          </a:p>
        </p:txBody>
      </p:sp>
    </p:spTree>
    <p:extLst>
      <p:ext uri="{BB962C8B-B14F-4D97-AF65-F5344CB8AC3E}">
        <p14:creationId xmlns:p14="http://schemas.microsoft.com/office/powerpoint/2010/main" val="10035086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916832" y="4232920"/>
            <a:ext cx="4032448" cy="2592288"/>
          </a:xfrm>
          <a:prstGeom prst="rect">
            <a:avLst/>
          </a:prstGeom>
          <a:solidFill>
            <a:srgbClr val="E3F1FC"/>
          </a:solidFill>
          <a:ln>
            <a:solidFill>
              <a:srgbClr val="E3F1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1916832" y="4592960"/>
            <a:ext cx="4032448" cy="1631216"/>
          </a:xfrm>
          <a:prstGeom prst="rect">
            <a:avLst/>
          </a:prstGeom>
        </p:spPr>
        <p:txBody>
          <a:bodyPr wrap="square">
            <a:spAutoFit/>
          </a:bodyPr>
          <a:lstStyle/>
          <a:p>
            <a:pPr algn="ctr"/>
            <a:r>
              <a:rPr lang="fr-FR" sz="2000" dirty="0">
                <a:latin typeface="Times"/>
                <a:cs typeface="Times"/>
              </a:rPr>
              <a:t>Marie-Stéphanie SUTTER</a:t>
            </a:r>
          </a:p>
          <a:p>
            <a:pPr algn="ctr"/>
            <a:r>
              <a:rPr lang="fr-FR" sz="2000" dirty="0">
                <a:latin typeface="Times"/>
                <a:cs typeface="Times"/>
              </a:rPr>
              <a:t>Compagnie du Pont-Levant</a:t>
            </a:r>
          </a:p>
          <a:p>
            <a:pPr algn="ctr"/>
            <a:r>
              <a:rPr lang="fr-FR" sz="2000" dirty="0">
                <a:latin typeface="Times"/>
                <a:cs typeface="Times"/>
              </a:rPr>
              <a:t>Directrice et Metteur en scène</a:t>
            </a:r>
          </a:p>
          <a:p>
            <a:pPr algn="ctr"/>
            <a:r>
              <a:rPr lang="fr-FR" sz="2000" u="sng" dirty="0">
                <a:latin typeface="Times"/>
                <a:cs typeface="Times"/>
                <a:hlinkClick r:id="rId2"/>
              </a:rPr>
              <a:t>mssutter1@hotmail.com</a:t>
            </a:r>
            <a:endParaRPr lang="fr-FR" sz="2000" dirty="0">
              <a:latin typeface="Times"/>
              <a:cs typeface="Times"/>
            </a:endParaRPr>
          </a:p>
          <a:p>
            <a:pPr algn="ctr"/>
            <a:r>
              <a:rPr lang="fr-FR" sz="2000" dirty="0" err="1">
                <a:latin typeface="Times"/>
                <a:cs typeface="Times"/>
              </a:rPr>
              <a:t>www.compagniedupontlevant.fr</a:t>
            </a:r>
            <a:endParaRPr lang="fr-FR" sz="2000" dirty="0">
              <a:latin typeface="Times"/>
              <a:cs typeface="Times"/>
            </a:endParaRPr>
          </a:p>
        </p:txBody>
      </p:sp>
      <p:sp>
        <p:nvSpPr>
          <p:cNvPr id="7" name="Rectangle 6"/>
          <p:cNvSpPr/>
          <p:nvPr/>
        </p:nvSpPr>
        <p:spPr>
          <a:xfrm>
            <a:off x="1268760" y="3728864"/>
            <a:ext cx="45719" cy="3744416"/>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C:\Users\SUTTER Bernard\Downloads\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696" y="2432720"/>
            <a:ext cx="1637665" cy="1029123"/>
          </a:xfrm>
          <a:prstGeom prst="rect">
            <a:avLst/>
          </a:prstGeom>
          <a:noFill/>
          <a:ln>
            <a:noFill/>
          </a:ln>
        </p:spPr>
      </p:pic>
      <p:sp>
        <p:nvSpPr>
          <p:cNvPr id="10" name="Rectangle 9"/>
          <p:cNvSpPr/>
          <p:nvPr/>
        </p:nvSpPr>
        <p:spPr>
          <a:xfrm>
            <a:off x="2636912" y="2936776"/>
            <a:ext cx="3672408" cy="45719"/>
          </a:xfrm>
          <a:prstGeom prst="rect">
            <a:avLst/>
          </a:prstGeom>
          <a:solidFill>
            <a:srgbClr val="004C5A"/>
          </a:solidFill>
          <a:ln>
            <a:solidFill>
              <a:srgbClr val="004C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2996952" y="3440832"/>
            <a:ext cx="1872208" cy="369332"/>
          </a:xfrm>
          <a:prstGeom prst="rect">
            <a:avLst/>
          </a:prstGeom>
          <a:noFill/>
        </p:spPr>
        <p:txBody>
          <a:bodyPr wrap="square" rtlCol="0">
            <a:spAutoFit/>
          </a:bodyPr>
          <a:lstStyle/>
          <a:p>
            <a:pPr algn="ctr"/>
            <a:r>
              <a:rPr lang="fr-FR" b="1" dirty="0" smtClean="0">
                <a:solidFill>
                  <a:srgbClr val="870E0C"/>
                </a:solidFill>
                <a:latin typeface="Times"/>
                <a:cs typeface="Times"/>
              </a:rPr>
              <a:t>CONTACT : </a:t>
            </a:r>
            <a:endParaRPr lang="fr-FR" b="1" dirty="0">
              <a:solidFill>
                <a:srgbClr val="870E0C"/>
              </a:solidFill>
              <a:latin typeface="Times"/>
              <a:cs typeface="Times"/>
            </a:endParaRPr>
          </a:p>
        </p:txBody>
      </p:sp>
      <p:sp>
        <p:nvSpPr>
          <p:cNvPr id="13" name="Espace réservé du numéro de diapositive 12"/>
          <p:cNvSpPr>
            <a:spLocks noGrp="1"/>
          </p:cNvSpPr>
          <p:nvPr>
            <p:ph type="sldNum" sz="quarter" idx="12"/>
          </p:nvPr>
        </p:nvSpPr>
        <p:spPr/>
        <p:txBody>
          <a:bodyPr/>
          <a:lstStyle/>
          <a:p>
            <a:fld id="{91464638-E1DC-4562-9BE5-9E40E9C61F7D}" type="slidenum">
              <a:rPr lang="fr-FR" smtClean="0"/>
              <a:pPr/>
              <a:t>10</a:t>
            </a:fld>
            <a:endParaRPr lang="fr-FR"/>
          </a:p>
        </p:txBody>
      </p:sp>
    </p:spTree>
    <p:extLst>
      <p:ext uri="{BB962C8B-B14F-4D97-AF65-F5344CB8AC3E}">
        <p14:creationId xmlns:p14="http://schemas.microsoft.com/office/powerpoint/2010/main" val="3420424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283</TotalTime>
  <Words>810</Words>
  <Application>Microsoft Office PowerPoint</Application>
  <PresentationFormat>Format A4 (210 x 297 mm)</PresentationFormat>
  <Paragraphs>96</Paragraphs>
  <Slides>10</Slides>
  <Notes>0</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SUTTER Bernard</dc:creator>
  <cp:lastModifiedBy>SUTTER Bernard</cp:lastModifiedBy>
  <cp:revision>35</cp:revision>
  <cp:lastPrinted>2014-03-03T22:33:34Z</cp:lastPrinted>
  <dcterms:created xsi:type="dcterms:W3CDTF">2014-03-03T14:55:17Z</dcterms:created>
  <dcterms:modified xsi:type="dcterms:W3CDTF">2014-03-04T15:19:14Z</dcterms:modified>
</cp:coreProperties>
</file>